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60" r:id="rId4"/>
    <p:sldId id="299" r:id="rId5"/>
    <p:sldId id="293" r:id="rId6"/>
    <p:sldId id="300" r:id="rId7"/>
    <p:sldId id="281" r:id="rId8"/>
    <p:sldId id="296" r:id="rId9"/>
    <p:sldId id="297" r:id="rId10"/>
    <p:sldId id="303" r:id="rId11"/>
    <p:sldId id="304" r:id="rId12"/>
    <p:sldId id="289" r:id="rId13"/>
    <p:sldId id="298" r:id="rId14"/>
    <p:sldId id="271" r:id="rId15"/>
    <p:sldId id="272" r:id="rId16"/>
  </p:sldIdLst>
  <p:sldSz cx="12192000" cy="6858000"/>
  <p:notesSz cx="6858000" cy="9144000"/>
  <p:embeddedFontLst>
    <p:embeddedFont>
      <p:font typeface="Good Times Rg" panose="020B0605020000020001" pitchFamily="34" charset="0"/>
      <p:regular r:id="rId17"/>
      <p:bold r:id="rId18"/>
      <p:italic r:id="rId19"/>
      <p:boldItalic r:id="rId20"/>
    </p:embeddedFont>
    <p:embeddedFont>
      <p:font typeface="Montserrat" panose="02000505000000020004" pitchFamily="2" charset="0"/>
      <p:regular r:id="rId21"/>
      <p:bold r:id="rId22"/>
      <p:italic r:id="rId23"/>
      <p:boldItalic r:id="rId24"/>
    </p:embeddedFont>
    <p:embeddedFont>
      <p:font typeface="Montserrat Bold" panose="020B0604020202020204" charset="0"/>
      <p:bold r:id="rId25"/>
    </p:embeddedFont>
    <p:embeddedFont>
      <p:font typeface="Montserrat Medium" panose="00000600000000000000" pitchFamily="2" charset="0"/>
      <p:regular r:id="rId26"/>
      <p:italic r:id="rId2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7A7A7A"/>
    <a:srgbClr val="141C39"/>
    <a:srgbClr val="0D1327"/>
    <a:srgbClr val="0A0A0A"/>
    <a:srgbClr val="0E1328"/>
    <a:srgbClr val="016DC6"/>
    <a:srgbClr val="1919B3"/>
    <a:srgbClr val="4040E4"/>
    <a:srgbClr val="272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advanced-security/featur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advanced-security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hyperlink" Target="https://tsplus.net/downloa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9548309" y="2205627"/>
            <a:ext cx="1224232" cy="174575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2B7154-4D76-92D9-4F0B-F3F9A125E7CF}"/>
              </a:ext>
            </a:extLst>
          </p:cNvPr>
          <p:cNvSpPr/>
          <p:nvPr/>
        </p:nvSpPr>
        <p:spPr>
          <a:xfrm>
            <a:off x="6650402" y="650753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45" descr="A person with a computer&#10;&#10;Description automatically generated with low confidence">
            <a:extLst>
              <a:ext uri="{FF2B5EF4-FFF2-40B4-BE49-F238E27FC236}">
                <a16:creationId xmlns:a16="http://schemas.microsoft.com/office/drawing/2014/main" id="{4D9E0458-A374-33B4-225F-C21D332C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>
          <a:xfrm>
            <a:off x="2676434" y="175530"/>
            <a:ext cx="12215330" cy="66735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7002347" y="4358571"/>
            <a:ext cx="1694667" cy="222718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  <a:hlinkClick r:id="rId3"/>
                </a:rPr>
                <a:t>DISCOVER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10466516" y="-1000301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6" y="2592595"/>
            <a:ext cx="60195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The </a:t>
            </a:r>
            <a:r>
              <a:rPr lang="en-US" sz="3400" dirty="0" err="1">
                <a:solidFill>
                  <a:srgbClr val="F99106"/>
                </a:solidFill>
                <a:latin typeface="Good Times Rg" panose="020B0605020000020001" pitchFamily="34" charset="0"/>
              </a:rPr>
              <a:t>OnLY</a:t>
            </a:r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 Security Program </a:t>
            </a:r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Designed for Remote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C7E42-9892-4F81-BF37-D12E3B3E836C}"/>
              </a:ext>
            </a:extLst>
          </p:cNvPr>
          <p:cNvSpPr/>
          <p:nvPr/>
        </p:nvSpPr>
        <p:spPr>
          <a:xfrm>
            <a:off x="8974380" y="4886461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39">
            <a:extLst>
              <a:ext uri="{FF2B5EF4-FFF2-40B4-BE49-F238E27FC236}">
                <a16:creationId xmlns:a16="http://schemas.microsoft.com/office/drawing/2014/main" id="{58686675-7BCF-410A-AF0B-A108C17D4E7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pc="600" dirty="0">
                <a:solidFill>
                  <a:schemeClr val="bg1"/>
                </a:solidFill>
                <a:latin typeface="Good Times Rg" panose="020B0605020000020001" pitchFamily="34" charset="0"/>
              </a:rPr>
              <a:t>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5D9474-9C81-A96E-E592-9B1261C9646F}"/>
              </a:ext>
            </a:extLst>
          </p:cNvPr>
          <p:cNvGrpSpPr/>
          <p:nvPr/>
        </p:nvGrpSpPr>
        <p:grpSpPr>
          <a:xfrm>
            <a:off x="1041820" y="1080941"/>
            <a:ext cx="2187260" cy="229453"/>
            <a:chOff x="1041820" y="2084864"/>
            <a:chExt cx="2187260" cy="229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6EADCA-F0FF-4B97-A701-F6655D714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2F38E2-7E36-AA18-8213-84F7493A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24E3F-07AE-2328-2046-60B9C7266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0864A4C0-B5E4-03C8-049B-958D05D5DAB0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336F5914-48B1-3EB3-C6E9-33B3E7848610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4E750604-2DDB-5A5B-CE1E-3C40F9DF6DA8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D7121D9C-1CAE-4F02-3182-368F14CA1036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EC44FC4E-61C3-2FB1-108C-74025EA991E7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F579FDB3-C21C-6914-4B22-1E025C9E8129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 err="1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Trusted</a:t>
            </a: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 </a:t>
            </a:r>
            <a:r>
              <a:rPr lang="fr-FR" sz="1400" spc="40" dirty="0" err="1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devices</a:t>
            </a:r>
            <a:endParaRPr lang="fr-FR" sz="1400" spc="40" dirty="0">
              <a:solidFill>
                <a:srgbClr val="FC9204"/>
              </a:solidFill>
              <a:latin typeface="Good Times Rg" panose="020B0605020000020001" pitchFamily="34" charset="0"/>
              <a:cs typeface="Times New Roman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2C132E19-9B48-B388-33AA-0BE313CCE100}"/>
              </a:ext>
            </a:extLst>
          </p:cNvPr>
          <p:cNvSpPr txBox="1"/>
          <p:nvPr/>
        </p:nvSpPr>
        <p:spPr>
          <a:xfrm>
            <a:off x="7581435" y="4149248"/>
            <a:ext cx="3788474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Control and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Register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Connecting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Devices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Deny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Access to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Unauthorized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Devices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and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get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a List of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Failed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Attempts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10D3472-27EC-3C2F-3A61-8186AC01D8E5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92D61FD-5E74-34B9-58BC-1FFA20507C49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8C8BE-4A6E-F16B-4A76-77BD25E1F2A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31B550C-6E1B-24E2-F511-830C6FC4A1D8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A4922803-1FD6-CD5D-2AFA-D9AC01F4910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C71D26-767A-D431-38D4-AD80A012A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r="7172"/>
          <a:stretch/>
        </p:blipFill>
        <p:spPr>
          <a:xfrm>
            <a:off x="-754321" y="386025"/>
            <a:ext cx="8378586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71F05A4-1812-F2B9-B880-00AD69719CD4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E327191-B3D2-5E70-C5AE-3D37437A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317ADD-94A6-AFDF-052E-0B53804BA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34" name="ZoneTexte 27">
            <a:extLst>
              <a:ext uri="{FF2B5EF4-FFF2-40B4-BE49-F238E27FC236}">
                <a16:creationId xmlns:a16="http://schemas.microsoft.com/office/drawing/2014/main" id="{7BD46981-B5F3-6F6F-55E2-08171BC25180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ZoneTexte 28">
            <a:extLst>
              <a:ext uri="{FF2B5EF4-FFF2-40B4-BE49-F238E27FC236}">
                <a16:creationId xmlns:a16="http://schemas.microsoft.com/office/drawing/2014/main" id="{E439E824-5597-BFCE-9A2B-3688DB769622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eur droit 7">
            <a:extLst>
              <a:ext uri="{FF2B5EF4-FFF2-40B4-BE49-F238E27FC236}">
                <a16:creationId xmlns:a16="http://schemas.microsoft.com/office/drawing/2014/main" id="{C7A2F9C5-1794-949A-E690-D15AD059724C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29">
            <a:extLst>
              <a:ext uri="{FF2B5EF4-FFF2-40B4-BE49-F238E27FC236}">
                <a16:creationId xmlns:a16="http://schemas.microsoft.com/office/drawing/2014/main" id="{B2788169-3F00-A6D8-220F-A46FF423B572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E7F9C39-A8B2-CD20-C838-9FA0802658C6}"/>
              </a:ext>
            </a:extLst>
          </p:cNvPr>
          <p:cNvSpPr/>
          <p:nvPr/>
        </p:nvSpPr>
        <p:spPr>
          <a:xfrm>
            <a:off x="8415146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E74A2-145A-1B7F-7844-881BB6FF02B1}"/>
              </a:ext>
            </a:extLst>
          </p:cNvPr>
          <p:cNvSpPr/>
          <p:nvPr/>
        </p:nvSpPr>
        <p:spPr>
          <a:xfrm>
            <a:off x="772862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5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9CDDCB-5642-12A5-C2BB-06F2113A7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83CE1E0-DBFB-F7F5-EACA-6BC35220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7269"/>
          <a:stretch/>
        </p:blipFill>
        <p:spPr>
          <a:xfrm>
            <a:off x="5857336" y="1"/>
            <a:ext cx="6334664" cy="4946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53AC20F-782B-A061-9EF2-3A6E5AA34673}"/>
              </a:ext>
            </a:extLst>
          </p:cNvPr>
          <p:cNvSpPr/>
          <p:nvPr/>
        </p:nvSpPr>
        <p:spPr>
          <a:xfrm>
            <a:off x="6871298" y="4639934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120CCE-DED9-D5A3-CDD7-31D777447C47}"/>
              </a:ext>
            </a:extLst>
          </p:cNvPr>
          <p:cNvSpPr/>
          <p:nvPr/>
        </p:nvSpPr>
        <p:spPr>
          <a:xfrm>
            <a:off x="11577116" y="2167115"/>
            <a:ext cx="2108648" cy="227781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7A6AB3-77B5-A3E9-D5CA-A751C4516AA9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PROTECT YOUR SERVERS AND CORPORATE DATA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FC5D2B-C962-DB6B-4FD6-28BF07688547}"/>
              </a:ext>
            </a:extLst>
          </p:cNvPr>
          <p:cNvSpPr txBox="1"/>
          <p:nvPr/>
        </p:nvSpPr>
        <p:spPr>
          <a:xfrm>
            <a:off x="1452016" y="2743007"/>
            <a:ext cx="5048843" cy="8970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Environment: </a:t>
            </a:r>
            <a:r>
              <a:rPr lang="en-US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RANSOMWARE PROTECTION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D331FB5-4FF9-8A60-71C3-E1AE6F435778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D9828B-A64F-FF14-3CAC-B5509C41A5B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906AC9C-B2EA-CE91-7DFC-9735416B0E1B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85150B1-0D52-D8CF-A04A-ED3C6DF1737E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EA137E81-DCBD-E3D7-00FF-56354A57ABFF}"/>
              </a:ext>
            </a:extLst>
          </p:cNvPr>
          <p:cNvSpPr txBox="1"/>
          <p:nvPr/>
        </p:nvSpPr>
        <p:spPr>
          <a:xfrm>
            <a:off x="1632156" y="4103009"/>
            <a:ext cx="36885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DETECT Ransomware Attacks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BLOCK Compromised Files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PREVENT By Analyzing Snapshots &amp; Reports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7B4119-7B33-63B6-D4A1-D2A8520CA745}"/>
              </a:ext>
            </a:extLst>
          </p:cNvPr>
          <p:cNvGrpSpPr/>
          <p:nvPr/>
        </p:nvGrpSpPr>
        <p:grpSpPr>
          <a:xfrm>
            <a:off x="1455474" y="4151697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6BEBCC-8CEB-285D-7790-2EB2DADA7B0E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88FEE9CA-BDCB-8059-CCEB-0CB3F7F1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02795A-F488-87F5-18F7-D7E937F01C24}"/>
              </a:ext>
            </a:extLst>
          </p:cNvPr>
          <p:cNvGrpSpPr/>
          <p:nvPr/>
        </p:nvGrpSpPr>
        <p:grpSpPr>
          <a:xfrm>
            <a:off x="1442566" y="4540001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357C376-5E3C-B88F-E077-42D8F6371D20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21D3EE09-DEC1-346C-D988-C2F63EA05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45A80-D5C4-EE57-DE60-1E77C3E7B15F}"/>
              </a:ext>
            </a:extLst>
          </p:cNvPr>
          <p:cNvGrpSpPr/>
          <p:nvPr/>
        </p:nvGrpSpPr>
        <p:grpSpPr>
          <a:xfrm>
            <a:off x="1442566" y="4899733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76337A-25A9-B7F0-FFA7-FE3C0BAE48B7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1248AE3-43AB-4D28-CBF9-1B48184C3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CE397B-019D-3F5E-0B1F-C957B0C57F1E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A3EC1F-49E8-BFB7-B614-FB73BFC61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6B93B78-0AD6-4FCA-2948-9745BEDC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24098E4-89DC-BF36-0DE3-362B3F177F1D}"/>
              </a:ext>
            </a:extLst>
          </p:cNvPr>
          <p:cNvSpPr/>
          <p:nvPr/>
        </p:nvSpPr>
        <p:spPr>
          <a:xfrm>
            <a:off x="5432291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47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946070" y="3623377"/>
            <a:ext cx="1398253" cy="212347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7080127" y="-1352705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722139"/>
            <a:ext cx="4371894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All-in-One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Cybersecurity Toolbox</a:t>
            </a: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714734"/>
            <a:ext cx="3375606" cy="5887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Easily Manage The Level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of Protection for Your Servers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10" y="3554516"/>
            <a:ext cx="3065648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Easy-to-use </a:t>
            </a:r>
            <a:r>
              <a:rPr lang="en-US" sz="1200" dirty="0" err="1">
                <a:solidFill>
                  <a:srgbClr val="FC9204"/>
                </a:solidFill>
                <a:latin typeface="Montserrat Medium" panose="00000600000000000000" pitchFamily="2" charset="0"/>
              </a:rPr>
              <a:t>AdminTool</a:t>
            </a:r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Central IP Addresses Management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Interactive Connections World Map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Real-Time Events Log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Alerts, Notifications and Reporting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3738733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119971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501209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4882447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263686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9008494" y="4684862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40746-35EA-4531-09B1-95E66800D656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B94DF7-8657-98B1-4B32-4CB54D9B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42EC52-A6DE-C4A2-F4AE-B4A2EB14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37" name="Picture 36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DFE7185D-E906-2EF6-5E3A-3064FA2175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5349575" y="0"/>
            <a:ext cx="684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33488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>
              <a:spLocks/>
            </p:cNvSpPr>
            <p:nvPr/>
          </p:nvSpPr>
          <p:spPr>
            <a:xfrm>
              <a:off x="7202014" y="2062354"/>
              <a:ext cx="2733294" cy="2733294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2420463"/>
            <a:chOff x="1368003" y="2038755"/>
            <a:chExt cx="4727998" cy="2420463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</a:t>
              </a:r>
              <a:r>
                <a:rPr lang="en-US" dirty="0" err="1">
                  <a:solidFill>
                    <a:schemeClr val="bg1"/>
                  </a:solidFill>
                  <a:latin typeface="Good Times Rg" panose="020B0605020000020001" pitchFamily="34" charset="0"/>
                </a:rPr>
                <a:t>TSplus</a:t>
              </a: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 Difference: A 360 degrees Approach to Security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8944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Advanced Security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Prevents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Protects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and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Defends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against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</a:t>
              </a:r>
              <a:b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</a:b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all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kinds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of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threats</a:t>
              </a:r>
              <a:endPara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2" name="ZoneTexte 31">
            <a:extLst>
              <a:ext uri="{FF2B5EF4-FFF2-40B4-BE49-F238E27FC236}">
                <a16:creationId xmlns:a16="http://schemas.microsoft.com/office/drawing/2014/main" id="{46A53167-6035-49A6-AAF5-924E7ED23085}"/>
              </a:ext>
            </a:extLst>
          </p:cNvPr>
          <p:cNvSpPr txBox="1"/>
          <p:nvPr/>
        </p:nvSpPr>
        <p:spPr>
          <a:xfrm>
            <a:off x="7488046" y="3191232"/>
            <a:ext cx="24206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Prevent, protect, defend</a:t>
            </a:r>
          </a:p>
        </p:txBody>
      </p:sp>
      <p:sp>
        <p:nvSpPr>
          <p:cNvPr id="111" name="ZoneTexte 31">
            <a:extLst>
              <a:ext uri="{FF2B5EF4-FFF2-40B4-BE49-F238E27FC236}">
                <a16:creationId xmlns:a16="http://schemas.microsoft.com/office/drawing/2014/main" id="{40C2617D-D2B1-4EF7-98E5-38731D2FA7A4}"/>
              </a:ext>
            </a:extLst>
          </p:cNvPr>
          <p:cNvSpPr txBox="1"/>
          <p:nvPr/>
        </p:nvSpPr>
        <p:spPr>
          <a:xfrm>
            <a:off x="7488046" y="3869409"/>
            <a:ext cx="242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Corporate </a:t>
            </a:r>
            <a:b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Applications server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111F90-CE16-BA5E-B45B-01F53D11BA3B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8DD610F-385A-37DC-2DDD-CAF544580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B65EA8-1725-A075-49CB-59305B1E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C77986-161D-B563-3C7C-0B652BC9BC7D}"/>
              </a:ext>
            </a:extLst>
          </p:cNvPr>
          <p:cNvGrpSpPr/>
          <p:nvPr/>
        </p:nvGrpSpPr>
        <p:grpSpPr>
          <a:xfrm>
            <a:off x="7876340" y="3017083"/>
            <a:ext cx="1661276" cy="174275"/>
            <a:chOff x="1041820" y="2084864"/>
            <a:chExt cx="2187260" cy="22945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6DD7612-25ED-BD81-DE46-F56D2D70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617268-C807-E3BE-DFD9-29830980F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537CAFA-41A3-4427-D75A-11284851EC07}"/>
              </a:ext>
            </a:extLst>
          </p:cNvPr>
          <p:cNvSpPr/>
          <p:nvPr/>
        </p:nvSpPr>
        <p:spPr>
          <a:xfrm>
            <a:off x="8573515" y="3441052"/>
            <a:ext cx="289370" cy="289370"/>
          </a:xfrm>
          <a:custGeom>
            <a:avLst/>
            <a:gdLst>
              <a:gd name="connsiteX0" fmla="*/ 173622 w 289370"/>
              <a:gd name="connsiteY0" fmla="*/ 260433 h 289370"/>
              <a:gd name="connsiteX1" fmla="*/ 183268 w 289370"/>
              <a:gd name="connsiteY1" fmla="*/ 260433 h 289370"/>
              <a:gd name="connsiteX2" fmla="*/ 183268 w 289370"/>
              <a:gd name="connsiteY2" fmla="*/ 270079 h 289370"/>
              <a:gd name="connsiteX3" fmla="*/ 173622 w 289370"/>
              <a:gd name="connsiteY3" fmla="*/ 270079 h 289370"/>
              <a:gd name="connsiteX4" fmla="*/ 43405 w 289370"/>
              <a:gd name="connsiteY4" fmla="*/ 241142 h 289370"/>
              <a:gd name="connsiteX5" fmla="*/ 38582 w 289370"/>
              <a:gd name="connsiteY5" fmla="*/ 245964 h 289370"/>
              <a:gd name="connsiteX6" fmla="*/ 43405 w 289370"/>
              <a:gd name="connsiteY6" fmla="*/ 250787 h 289370"/>
              <a:gd name="connsiteX7" fmla="*/ 48228 w 289370"/>
              <a:gd name="connsiteY7" fmla="*/ 245964 h 289370"/>
              <a:gd name="connsiteX8" fmla="*/ 43405 w 289370"/>
              <a:gd name="connsiteY8" fmla="*/ 241142 h 289370"/>
              <a:gd name="connsiteX9" fmla="*/ 173622 w 289370"/>
              <a:gd name="connsiteY9" fmla="*/ 241141 h 289370"/>
              <a:gd name="connsiteX10" fmla="*/ 183268 w 289370"/>
              <a:gd name="connsiteY10" fmla="*/ 241141 h 289370"/>
              <a:gd name="connsiteX11" fmla="*/ 183268 w 289370"/>
              <a:gd name="connsiteY11" fmla="*/ 250787 h 289370"/>
              <a:gd name="connsiteX12" fmla="*/ 173622 w 289370"/>
              <a:gd name="connsiteY12" fmla="*/ 250787 h 289370"/>
              <a:gd name="connsiteX13" fmla="*/ 38523 w 289370"/>
              <a:gd name="connsiteY13" fmla="*/ 232324 h 289370"/>
              <a:gd name="connsiteX14" fmla="*/ 56986 w 289370"/>
              <a:gd name="connsiteY14" fmla="*/ 241142 h 289370"/>
              <a:gd name="connsiteX15" fmla="*/ 154330 w 289370"/>
              <a:gd name="connsiteY15" fmla="*/ 241142 h 289370"/>
              <a:gd name="connsiteX16" fmla="*/ 159153 w 289370"/>
              <a:gd name="connsiteY16" fmla="*/ 245964 h 289370"/>
              <a:gd name="connsiteX17" fmla="*/ 154330 w 289370"/>
              <a:gd name="connsiteY17" fmla="*/ 250787 h 289370"/>
              <a:gd name="connsiteX18" fmla="*/ 56986 w 289370"/>
              <a:gd name="connsiteY18" fmla="*/ 250787 h 289370"/>
              <a:gd name="connsiteX19" fmla="*/ 48168 w 289370"/>
              <a:gd name="connsiteY19" fmla="*/ 259605 h 289370"/>
              <a:gd name="connsiteX20" fmla="*/ 29704 w 289370"/>
              <a:gd name="connsiteY20" fmla="*/ 250787 h 289370"/>
              <a:gd name="connsiteX21" fmla="*/ 38523 w 289370"/>
              <a:gd name="connsiteY21" fmla="*/ 232324 h 289370"/>
              <a:gd name="connsiteX22" fmla="*/ 173622 w 289370"/>
              <a:gd name="connsiteY22" fmla="*/ 221850 h 289370"/>
              <a:gd name="connsiteX23" fmla="*/ 183268 w 289370"/>
              <a:gd name="connsiteY23" fmla="*/ 221850 h 289370"/>
              <a:gd name="connsiteX24" fmla="*/ 183268 w 289370"/>
              <a:gd name="connsiteY24" fmla="*/ 231496 h 289370"/>
              <a:gd name="connsiteX25" fmla="*/ 173622 w 289370"/>
              <a:gd name="connsiteY25" fmla="*/ 231496 h 289370"/>
              <a:gd name="connsiteX26" fmla="*/ 38583 w 289370"/>
              <a:gd name="connsiteY26" fmla="*/ 188091 h 289370"/>
              <a:gd name="connsiteX27" fmla="*/ 38583 w 289370"/>
              <a:gd name="connsiteY27" fmla="*/ 202559 h 289370"/>
              <a:gd name="connsiteX28" fmla="*/ 48228 w 289370"/>
              <a:gd name="connsiteY28" fmla="*/ 202559 h 289370"/>
              <a:gd name="connsiteX29" fmla="*/ 48228 w 289370"/>
              <a:gd name="connsiteY29" fmla="*/ 188091 h 289370"/>
              <a:gd name="connsiteX30" fmla="*/ 173622 w 289370"/>
              <a:gd name="connsiteY30" fmla="*/ 159153 h 289370"/>
              <a:gd name="connsiteX31" fmla="*/ 183268 w 289370"/>
              <a:gd name="connsiteY31" fmla="*/ 159153 h 289370"/>
              <a:gd name="connsiteX32" fmla="*/ 183268 w 289370"/>
              <a:gd name="connsiteY32" fmla="*/ 168799 h 289370"/>
              <a:gd name="connsiteX33" fmla="*/ 173622 w 289370"/>
              <a:gd name="connsiteY33" fmla="*/ 168799 h 289370"/>
              <a:gd name="connsiteX34" fmla="*/ 173622 w 289370"/>
              <a:gd name="connsiteY34" fmla="*/ 139862 h 289370"/>
              <a:gd name="connsiteX35" fmla="*/ 183268 w 289370"/>
              <a:gd name="connsiteY35" fmla="*/ 139862 h 289370"/>
              <a:gd name="connsiteX36" fmla="*/ 183268 w 289370"/>
              <a:gd name="connsiteY36" fmla="*/ 149508 h 289370"/>
              <a:gd name="connsiteX37" fmla="*/ 173622 w 289370"/>
              <a:gd name="connsiteY37" fmla="*/ 149508 h 289370"/>
              <a:gd name="connsiteX38" fmla="*/ 43405 w 289370"/>
              <a:gd name="connsiteY38" fmla="*/ 139862 h 289370"/>
              <a:gd name="connsiteX39" fmla="*/ 38582 w 289370"/>
              <a:gd name="connsiteY39" fmla="*/ 144684 h 289370"/>
              <a:gd name="connsiteX40" fmla="*/ 43405 w 289370"/>
              <a:gd name="connsiteY40" fmla="*/ 149507 h 289370"/>
              <a:gd name="connsiteX41" fmla="*/ 48228 w 289370"/>
              <a:gd name="connsiteY41" fmla="*/ 144684 h 289370"/>
              <a:gd name="connsiteX42" fmla="*/ 43405 w 289370"/>
              <a:gd name="connsiteY42" fmla="*/ 139862 h 289370"/>
              <a:gd name="connsiteX43" fmla="*/ 38523 w 289370"/>
              <a:gd name="connsiteY43" fmla="*/ 131044 h 289370"/>
              <a:gd name="connsiteX44" fmla="*/ 56986 w 289370"/>
              <a:gd name="connsiteY44" fmla="*/ 139862 h 289370"/>
              <a:gd name="connsiteX45" fmla="*/ 154330 w 289370"/>
              <a:gd name="connsiteY45" fmla="*/ 139862 h 289370"/>
              <a:gd name="connsiteX46" fmla="*/ 159153 w 289370"/>
              <a:gd name="connsiteY46" fmla="*/ 144684 h 289370"/>
              <a:gd name="connsiteX47" fmla="*/ 154330 w 289370"/>
              <a:gd name="connsiteY47" fmla="*/ 149507 h 289370"/>
              <a:gd name="connsiteX48" fmla="*/ 56986 w 289370"/>
              <a:gd name="connsiteY48" fmla="*/ 149507 h 289370"/>
              <a:gd name="connsiteX49" fmla="*/ 48168 w 289370"/>
              <a:gd name="connsiteY49" fmla="*/ 158325 h 289370"/>
              <a:gd name="connsiteX50" fmla="*/ 29704 w 289370"/>
              <a:gd name="connsiteY50" fmla="*/ 149507 h 289370"/>
              <a:gd name="connsiteX51" fmla="*/ 38523 w 289370"/>
              <a:gd name="connsiteY51" fmla="*/ 131044 h 289370"/>
              <a:gd name="connsiteX52" fmla="*/ 173622 w 289370"/>
              <a:gd name="connsiteY52" fmla="*/ 120570 h 289370"/>
              <a:gd name="connsiteX53" fmla="*/ 183268 w 289370"/>
              <a:gd name="connsiteY53" fmla="*/ 120570 h 289370"/>
              <a:gd name="connsiteX54" fmla="*/ 183268 w 289370"/>
              <a:gd name="connsiteY54" fmla="*/ 130216 h 289370"/>
              <a:gd name="connsiteX55" fmla="*/ 173622 w 289370"/>
              <a:gd name="connsiteY55" fmla="*/ 130216 h 289370"/>
              <a:gd name="connsiteX56" fmla="*/ 38583 w 289370"/>
              <a:gd name="connsiteY56" fmla="*/ 86811 h 289370"/>
              <a:gd name="connsiteX57" fmla="*/ 38583 w 289370"/>
              <a:gd name="connsiteY57" fmla="*/ 101280 h 289370"/>
              <a:gd name="connsiteX58" fmla="*/ 48228 w 289370"/>
              <a:gd name="connsiteY58" fmla="*/ 101280 h 289370"/>
              <a:gd name="connsiteX59" fmla="*/ 48228 w 289370"/>
              <a:gd name="connsiteY59" fmla="*/ 86811 h 289370"/>
              <a:gd name="connsiteX60" fmla="*/ 250787 w 289370"/>
              <a:gd name="connsiteY60" fmla="*/ 57874 h 289370"/>
              <a:gd name="connsiteX61" fmla="*/ 260433 w 289370"/>
              <a:gd name="connsiteY61" fmla="*/ 57874 h 289370"/>
              <a:gd name="connsiteX62" fmla="*/ 260433 w 289370"/>
              <a:gd name="connsiteY62" fmla="*/ 67520 h 289370"/>
              <a:gd name="connsiteX63" fmla="*/ 250787 w 289370"/>
              <a:gd name="connsiteY63" fmla="*/ 67520 h 289370"/>
              <a:gd name="connsiteX64" fmla="*/ 231496 w 289370"/>
              <a:gd name="connsiteY64" fmla="*/ 57874 h 289370"/>
              <a:gd name="connsiteX65" fmla="*/ 241142 w 289370"/>
              <a:gd name="connsiteY65" fmla="*/ 57874 h 289370"/>
              <a:gd name="connsiteX66" fmla="*/ 241142 w 289370"/>
              <a:gd name="connsiteY66" fmla="*/ 67520 h 289370"/>
              <a:gd name="connsiteX67" fmla="*/ 231496 w 289370"/>
              <a:gd name="connsiteY67" fmla="*/ 67520 h 289370"/>
              <a:gd name="connsiteX68" fmla="*/ 212204 w 289370"/>
              <a:gd name="connsiteY68" fmla="*/ 57874 h 289370"/>
              <a:gd name="connsiteX69" fmla="*/ 221850 w 289370"/>
              <a:gd name="connsiteY69" fmla="*/ 57874 h 289370"/>
              <a:gd name="connsiteX70" fmla="*/ 221850 w 289370"/>
              <a:gd name="connsiteY70" fmla="*/ 67520 h 289370"/>
              <a:gd name="connsiteX71" fmla="*/ 212204 w 289370"/>
              <a:gd name="connsiteY71" fmla="*/ 67520 h 289370"/>
              <a:gd name="connsiteX72" fmla="*/ 192913 w 289370"/>
              <a:gd name="connsiteY72" fmla="*/ 57874 h 289370"/>
              <a:gd name="connsiteX73" fmla="*/ 202559 w 289370"/>
              <a:gd name="connsiteY73" fmla="*/ 57874 h 289370"/>
              <a:gd name="connsiteX74" fmla="*/ 202559 w 289370"/>
              <a:gd name="connsiteY74" fmla="*/ 67520 h 289370"/>
              <a:gd name="connsiteX75" fmla="*/ 192913 w 289370"/>
              <a:gd name="connsiteY75" fmla="*/ 67520 h 289370"/>
              <a:gd name="connsiteX76" fmla="*/ 173622 w 289370"/>
              <a:gd name="connsiteY76" fmla="*/ 57874 h 289370"/>
              <a:gd name="connsiteX77" fmla="*/ 183268 w 289370"/>
              <a:gd name="connsiteY77" fmla="*/ 57874 h 289370"/>
              <a:gd name="connsiteX78" fmla="*/ 183268 w 289370"/>
              <a:gd name="connsiteY78" fmla="*/ 67520 h 289370"/>
              <a:gd name="connsiteX79" fmla="*/ 173622 w 289370"/>
              <a:gd name="connsiteY79" fmla="*/ 67520 h 289370"/>
              <a:gd name="connsiteX80" fmla="*/ 43405 w 289370"/>
              <a:gd name="connsiteY80" fmla="*/ 38583 h 289370"/>
              <a:gd name="connsiteX81" fmla="*/ 38582 w 289370"/>
              <a:gd name="connsiteY81" fmla="*/ 43405 h 289370"/>
              <a:gd name="connsiteX82" fmla="*/ 43405 w 289370"/>
              <a:gd name="connsiteY82" fmla="*/ 48228 h 289370"/>
              <a:gd name="connsiteX83" fmla="*/ 48228 w 289370"/>
              <a:gd name="connsiteY83" fmla="*/ 43405 h 289370"/>
              <a:gd name="connsiteX84" fmla="*/ 43405 w 289370"/>
              <a:gd name="connsiteY84" fmla="*/ 38583 h 289370"/>
              <a:gd name="connsiteX85" fmla="*/ 250787 w 289370"/>
              <a:gd name="connsiteY85" fmla="*/ 38582 h 289370"/>
              <a:gd name="connsiteX86" fmla="*/ 260433 w 289370"/>
              <a:gd name="connsiteY86" fmla="*/ 38582 h 289370"/>
              <a:gd name="connsiteX87" fmla="*/ 260433 w 289370"/>
              <a:gd name="connsiteY87" fmla="*/ 48228 h 289370"/>
              <a:gd name="connsiteX88" fmla="*/ 250787 w 289370"/>
              <a:gd name="connsiteY88" fmla="*/ 48228 h 289370"/>
              <a:gd name="connsiteX89" fmla="*/ 231496 w 289370"/>
              <a:gd name="connsiteY89" fmla="*/ 38582 h 289370"/>
              <a:gd name="connsiteX90" fmla="*/ 241142 w 289370"/>
              <a:gd name="connsiteY90" fmla="*/ 38582 h 289370"/>
              <a:gd name="connsiteX91" fmla="*/ 241142 w 289370"/>
              <a:gd name="connsiteY91" fmla="*/ 48228 h 289370"/>
              <a:gd name="connsiteX92" fmla="*/ 231496 w 289370"/>
              <a:gd name="connsiteY92" fmla="*/ 48228 h 289370"/>
              <a:gd name="connsiteX93" fmla="*/ 212204 w 289370"/>
              <a:gd name="connsiteY93" fmla="*/ 38582 h 289370"/>
              <a:gd name="connsiteX94" fmla="*/ 221850 w 289370"/>
              <a:gd name="connsiteY94" fmla="*/ 38582 h 289370"/>
              <a:gd name="connsiteX95" fmla="*/ 221850 w 289370"/>
              <a:gd name="connsiteY95" fmla="*/ 48228 h 289370"/>
              <a:gd name="connsiteX96" fmla="*/ 212204 w 289370"/>
              <a:gd name="connsiteY96" fmla="*/ 48228 h 289370"/>
              <a:gd name="connsiteX97" fmla="*/ 192913 w 289370"/>
              <a:gd name="connsiteY97" fmla="*/ 38582 h 289370"/>
              <a:gd name="connsiteX98" fmla="*/ 202559 w 289370"/>
              <a:gd name="connsiteY98" fmla="*/ 38582 h 289370"/>
              <a:gd name="connsiteX99" fmla="*/ 202559 w 289370"/>
              <a:gd name="connsiteY99" fmla="*/ 48228 h 289370"/>
              <a:gd name="connsiteX100" fmla="*/ 192913 w 289370"/>
              <a:gd name="connsiteY100" fmla="*/ 48228 h 289370"/>
              <a:gd name="connsiteX101" fmla="*/ 173622 w 289370"/>
              <a:gd name="connsiteY101" fmla="*/ 38582 h 289370"/>
              <a:gd name="connsiteX102" fmla="*/ 183268 w 289370"/>
              <a:gd name="connsiteY102" fmla="*/ 38582 h 289370"/>
              <a:gd name="connsiteX103" fmla="*/ 183268 w 289370"/>
              <a:gd name="connsiteY103" fmla="*/ 48228 h 289370"/>
              <a:gd name="connsiteX104" fmla="*/ 173622 w 289370"/>
              <a:gd name="connsiteY104" fmla="*/ 48228 h 289370"/>
              <a:gd name="connsiteX105" fmla="*/ 38523 w 289370"/>
              <a:gd name="connsiteY105" fmla="*/ 29765 h 289370"/>
              <a:gd name="connsiteX106" fmla="*/ 56986 w 289370"/>
              <a:gd name="connsiteY106" fmla="*/ 38583 h 289370"/>
              <a:gd name="connsiteX107" fmla="*/ 154330 w 289370"/>
              <a:gd name="connsiteY107" fmla="*/ 38583 h 289370"/>
              <a:gd name="connsiteX108" fmla="*/ 159153 w 289370"/>
              <a:gd name="connsiteY108" fmla="*/ 43405 h 289370"/>
              <a:gd name="connsiteX109" fmla="*/ 154330 w 289370"/>
              <a:gd name="connsiteY109" fmla="*/ 48228 h 289370"/>
              <a:gd name="connsiteX110" fmla="*/ 56986 w 289370"/>
              <a:gd name="connsiteY110" fmla="*/ 48228 h 289370"/>
              <a:gd name="connsiteX111" fmla="*/ 48168 w 289370"/>
              <a:gd name="connsiteY111" fmla="*/ 57046 h 289370"/>
              <a:gd name="connsiteX112" fmla="*/ 29704 w 289370"/>
              <a:gd name="connsiteY112" fmla="*/ 48228 h 289370"/>
              <a:gd name="connsiteX113" fmla="*/ 38523 w 289370"/>
              <a:gd name="connsiteY113" fmla="*/ 29765 h 289370"/>
              <a:gd name="connsiteX114" fmla="*/ 250787 w 289370"/>
              <a:gd name="connsiteY114" fmla="*/ 19291 h 289370"/>
              <a:gd name="connsiteX115" fmla="*/ 260433 w 289370"/>
              <a:gd name="connsiteY115" fmla="*/ 19291 h 289370"/>
              <a:gd name="connsiteX116" fmla="*/ 260433 w 289370"/>
              <a:gd name="connsiteY116" fmla="*/ 28937 h 289370"/>
              <a:gd name="connsiteX117" fmla="*/ 250787 w 289370"/>
              <a:gd name="connsiteY117" fmla="*/ 28937 h 289370"/>
              <a:gd name="connsiteX118" fmla="*/ 231496 w 289370"/>
              <a:gd name="connsiteY118" fmla="*/ 19291 h 289370"/>
              <a:gd name="connsiteX119" fmla="*/ 241142 w 289370"/>
              <a:gd name="connsiteY119" fmla="*/ 19291 h 289370"/>
              <a:gd name="connsiteX120" fmla="*/ 241142 w 289370"/>
              <a:gd name="connsiteY120" fmla="*/ 28937 h 289370"/>
              <a:gd name="connsiteX121" fmla="*/ 231496 w 289370"/>
              <a:gd name="connsiteY121" fmla="*/ 28937 h 289370"/>
              <a:gd name="connsiteX122" fmla="*/ 212204 w 289370"/>
              <a:gd name="connsiteY122" fmla="*/ 19291 h 289370"/>
              <a:gd name="connsiteX123" fmla="*/ 221850 w 289370"/>
              <a:gd name="connsiteY123" fmla="*/ 19291 h 289370"/>
              <a:gd name="connsiteX124" fmla="*/ 221850 w 289370"/>
              <a:gd name="connsiteY124" fmla="*/ 28937 h 289370"/>
              <a:gd name="connsiteX125" fmla="*/ 212204 w 289370"/>
              <a:gd name="connsiteY125" fmla="*/ 28937 h 289370"/>
              <a:gd name="connsiteX126" fmla="*/ 192913 w 289370"/>
              <a:gd name="connsiteY126" fmla="*/ 19291 h 289370"/>
              <a:gd name="connsiteX127" fmla="*/ 202559 w 289370"/>
              <a:gd name="connsiteY127" fmla="*/ 19291 h 289370"/>
              <a:gd name="connsiteX128" fmla="*/ 202559 w 289370"/>
              <a:gd name="connsiteY128" fmla="*/ 28937 h 289370"/>
              <a:gd name="connsiteX129" fmla="*/ 192913 w 289370"/>
              <a:gd name="connsiteY129" fmla="*/ 28937 h 289370"/>
              <a:gd name="connsiteX130" fmla="*/ 173622 w 289370"/>
              <a:gd name="connsiteY130" fmla="*/ 19291 h 289370"/>
              <a:gd name="connsiteX131" fmla="*/ 183268 w 289370"/>
              <a:gd name="connsiteY131" fmla="*/ 19291 h 289370"/>
              <a:gd name="connsiteX132" fmla="*/ 183268 w 289370"/>
              <a:gd name="connsiteY132" fmla="*/ 28937 h 289370"/>
              <a:gd name="connsiteX133" fmla="*/ 173622 w 289370"/>
              <a:gd name="connsiteY133" fmla="*/ 28937 h 289370"/>
              <a:gd name="connsiteX134" fmla="*/ 14469 w 289370"/>
              <a:gd name="connsiteY134" fmla="*/ 9646 h 289370"/>
              <a:gd name="connsiteX135" fmla="*/ 9646 w 289370"/>
              <a:gd name="connsiteY135" fmla="*/ 14469 h 289370"/>
              <a:gd name="connsiteX136" fmla="*/ 9646 w 289370"/>
              <a:gd name="connsiteY136" fmla="*/ 72343 h 289370"/>
              <a:gd name="connsiteX137" fmla="*/ 14469 w 289370"/>
              <a:gd name="connsiteY137" fmla="*/ 77165 h 289370"/>
              <a:gd name="connsiteX138" fmla="*/ 274902 w 289370"/>
              <a:gd name="connsiteY138" fmla="*/ 77165 h 289370"/>
              <a:gd name="connsiteX139" fmla="*/ 279724 w 289370"/>
              <a:gd name="connsiteY139" fmla="*/ 72343 h 289370"/>
              <a:gd name="connsiteX140" fmla="*/ 279724 w 289370"/>
              <a:gd name="connsiteY140" fmla="*/ 14469 h 289370"/>
              <a:gd name="connsiteX141" fmla="*/ 274902 w 289370"/>
              <a:gd name="connsiteY141" fmla="*/ 9646 h 289370"/>
              <a:gd name="connsiteX142" fmla="*/ 14469 w 289370"/>
              <a:gd name="connsiteY142" fmla="*/ 0 h 289370"/>
              <a:gd name="connsiteX143" fmla="*/ 274902 w 289370"/>
              <a:gd name="connsiteY143" fmla="*/ 0 h 289370"/>
              <a:gd name="connsiteX144" fmla="*/ 289370 w 289370"/>
              <a:gd name="connsiteY144" fmla="*/ 14469 h 289370"/>
              <a:gd name="connsiteX145" fmla="*/ 289370 w 289370"/>
              <a:gd name="connsiteY145" fmla="*/ 72343 h 289370"/>
              <a:gd name="connsiteX146" fmla="*/ 274902 w 289370"/>
              <a:gd name="connsiteY146" fmla="*/ 86811 h 289370"/>
              <a:gd name="connsiteX147" fmla="*/ 260433 w 289370"/>
              <a:gd name="connsiteY147" fmla="*/ 86811 h 289370"/>
              <a:gd name="connsiteX148" fmla="*/ 260433 w 289370"/>
              <a:gd name="connsiteY148" fmla="*/ 96380 h 289370"/>
              <a:gd name="connsiteX149" fmla="*/ 250787 w 289370"/>
              <a:gd name="connsiteY149" fmla="*/ 96380 h 289370"/>
              <a:gd name="connsiteX150" fmla="*/ 250787 w 289370"/>
              <a:gd name="connsiteY150" fmla="*/ 86811 h 289370"/>
              <a:gd name="connsiteX151" fmla="*/ 241142 w 289370"/>
              <a:gd name="connsiteY151" fmla="*/ 86811 h 289370"/>
              <a:gd name="connsiteX152" fmla="*/ 241142 w 289370"/>
              <a:gd name="connsiteY152" fmla="*/ 96380 h 289370"/>
              <a:gd name="connsiteX153" fmla="*/ 231496 w 289370"/>
              <a:gd name="connsiteY153" fmla="*/ 96380 h 289370"/>
              <a:gd name="connsiteX154" fmla="*/ 231496 w 289370"/>
              <a:gd name="connsiteY154" fmla="*/ 86811 h 289370"/>
              <a:gd name="connsiteX155" fmla="*/ 57874 w 289370"/>
              <a:gd name="connsiteY155" fmla="*/ 86811 h 289370"/>
              <a:gd name="connsiteX156" fmla="*/ 57874 w 289370"/>
              <a:gd name="connsiteY156" fmla="*/ 101280 h 289370"/>
              <a:gd name="connsiteX157" fmla="*/ 188338 w 289370"/>
              <a:gd name="connsiteY157" fmla="*/ 101280 h 289370"/>
              <a:gd name="connsiteX158" fmla="*/ 188338 w 289370"/>
              <a:gd name="connsiteY158" fmla="*/ 110925 h 289370"/>
              <a:gd name="connsiteX159" fmla="*/ 14469 w 289370"/>
              <a:gd name="connsiteY159" fmla="*/ 110925 h 289370"/>
              <a:gd name="connsiteX160" fmla="*/ 9646 w 289370"/>
              <a:gd name="connsiteY160" fmla="*/ 115748 h 289370"/>
              <a:gd name="connsiteX161" fmla="*/ 9646 w 289370"/>
              <a:gd name="connsiteY161" fmla="*/ 173622 h 289370"/>
              <a:gd name="connsiteX162" fmla="*/ 14469 w 289370"/>
              <a:gd name="connsiteY162" fmla="*/ 178445 h 289370"/>
              <a:gd name="connsiteX163" fmla="*/ 188338 w 289370"/>
              <a:gd name="connsiteY163" fmla="*/ 178445 h 289370"/>
              <a:gd name="connsiteX164" fmla="*/ 188338 w 289370"/>
              <a:gd name="connsiteY164" fmla="*/ 188091 h 289370"/>
              <a:gd name="connsiteX165" fmla="*/ 57874 w 289370"/>
              <a:gd name="connsiteY165" fmla="*/ 188091 h 289370"/>
              <a:gd name="connsiteX166" fmla="*/ 57874 w 289370"/>
              <a:gd name="connsiteY166" fmla="*/ 202559 h 289370"/>
              <a:gd name="connsiteX167" fmla="*/ 188338 w 289370"/>
              <a:gd name="connsiteY167" fmla="*/ 202559 h 289370"/>
              <a:gd name="connsiteX168" fmla="*/ 188338 w 289370"/>
              <a:gd name="connsiteY168" fmla="*/ 212205 h 289370"/>
              <a:gd name="connsiteX169" fmla="*/ 14469 w 289370"/>
              <a:gd name="connsiteY169" fmla="*/ 212205 h 289370"/>
              <a:gd name="connsiteX170" fmla="*/ 9646 w 289370"/>
              <a:gd name="connsiteY170" fmla="*/ 217028 h 289370"/>
              <a:gd name="connsiteX171" fmla="*/ 9646 w 289370"/>
              <a:gd name="connsiteY171" fmla="*/ 274902 h 289370"/>
              <a:gd name="connsiteX172" fmla="*/ 14469 w 289370"/>
              <a:gd name="connsiteY172" fmla="*/ 279724 h 289370"/>
              <a:gd name="connsiteX173" fmla="*/ 188338 w 289370"/>
              <a:gd name="connsiteY173" fmla="*/ 279724 h 289370"/>
              <a:gd name="connsiteX174" fmla="*/ 188338 w 289370"/>
              <a:gd name="connsiteY174" fmla="*/ 289370 h 289370"/>
              <a:gd name="connsiteX175" fmla="*/ 14469 w 289370"/>
              <a:gd name="connsiteY175" fmla="*/ 289370 h 289370"/>
              <a:gd name="connsiteX176" fmla="*/ 0 w 289370"/>
              <a:gd name="connsiteY176" fmla="*/ 274902 h 289370"/>
              <a:gd name="connsiteX177" fmla="*/ 0 w 289370"/>
              <a:gd name="connsiteY177" fmla="*/ 217028 h 289370"/>
              <a:gd name="connsiteX178" fmla="*/ 14469 w 289370"/>
              <a:gd name="connsiteY178" fmla="*/ 202559 h 289370"/>
              <a:gd name="connsiteX179" fmla="*/ 28937 w 289370"/>
              <a:gd name="connsiteY179" fmla="*/ 202559 h 289370"/>
              <a:gd name="connsiteX180" fmla="*/ 28937 w 289370"/>
              <a:gd name="connsiteY180" fmla="*/ 188091 h 289370"/>
              <a:gd name="connsiteX181" fmla="*/ 14469 w 289370"/>
              <a:gd name="connsiteY181" fmla="*/ 188091 h 289370"/>
              <a:gd name="connsiteX182" fmla="*/ 0 w 289370"/>
              <a:gd name="connsiteY182" fmla="*/ 173622 h 289370"/>
              <a:gd name="connsiteX183" fmla="*/ 0 w 289370"/>
              <a:gd name="connsiteY183" fmla="*/ 115748 h 289370"/>
              <a:gd name="connsiteX184" fmla="*/ 14469 w 289370"/>
              <a:gd name="connsiteY184" fmla="*/ 101280 h 289370"/>
              <a:gd name="connsiteX185" fmla="*/ 28937 w 289370"/>
              <a:gd name="connsiteY185" fmla="*/ 101280 h 289370"/>
              <a:gd name="connsiteX186" fmla="*/ 28937 w 289370"/>
              <a:gd name="connsiteY186" fmla="*/ 86811 h 289370"/>
              <a:gd name="connsiteX187" fmla="*/ 14469 w 289370"/>
              <a:gd name="connsiteY187" fmla="*/ 86811 h 289370"/>
              <a:gd name="connsiteX188" fmla="*/ 0 w 289370"/>
              <a:gd name="connsiteY188" fmla="*/ 72343 h 289370"/>
              <a:gd name="connsiteX189" fmla="*/ 0 w 289370"/>
              <a:gd name="connsiteY189" fmla="*/ 14469 h 289370"/>
              <a:gd name="connsiteX190" fmla="*/ 14469 w 289370"/>
              <a:gd name="connsiteY190" fmla="*/ 0 h 28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289370" h="289370">
                <a:moveTo>
                  <a:pt x="173622" y="260433"/>
                </a:moveTo>
                <a:lnTo>
                  <a:pt x="183268" y="260433"/>
                </a:lnTo>
                <a:lnTo>
                  <a:pt x="183268" y="270079"/>
                </a:lnTo>
                <a:lnTo>
                  <a:pt x="173622" y="270079"/>
                </a:lnTo>
                <a:close/>
                <a:moveTo>
                  <a:pt x="43405" y="241142"/>
                </a:moveTo>
                <a:cubicBezTo>
                  <a:pt x="40742" y="241142"/>
                  <a:pt x="38582" y="243301"/>
                  <a:pt x="38582" y="245964"/>
                </a:cubicBezTo>
                <a:cubicBezTo>
                  <a:pt x="38582" y="248628"/>
                  <a:pt x="40742" y="250787"/>
                  <a:pt x="43405" y="250787"/>
                </a:cubicBezTo>
                <a:cubicBezTo>
                  <a:pt x="46069" y="250787"/>
                  <a:pt x="48228" y="248628"/>
                  <a:pt x="48228" y="245964"/>
                </a:cubicBezTo>
                <a:cubicBezTo>
                  <a:pt x="48228" y="243301"/>
                  <a:pt x="46069" y="241142"/>
                  <a:pt x="43405" y="241142"/>
                </a:cubicBezTo>
                <a:close/>
                <a:moveTo>
                  <a:pt x="173622" y="241141"/>
                </a:moveTo>
                <a:lnTo>
                  <a:pt x="183268" y="241141"/>
                </a:lnTo>
                <a:lnTo>
                  <a:pt x="183268" y="250787"/>
                </a:lnTo>
                <a:lnTo>
                  <a:pt x="173622" y="250787"/>
                </a:lnTo>
                <a:close/>
                <a:moveTo>
                  <a:pt x="38523" y="232324"/>
                </a:moveTo>
                <a:cubicBezTo>
                  <a:pt x="46056" y="229660"/>
                  <a:pt x="54323" y="233608"/>
                  <a:pt x="56986" y="241142"/>
                </a:cubicBezTo>
                <a:lnTo>
                  <a:pt x="154330" y="241142"/>
                </a:lnTo>
                <a:cubicBezTo>
                  <a:pt x="156994" y="241142"/>
                  <a:pt x="159153" y="243301"/>
                  <a:pt x="159153" y="245964"/>
                </a:cubicBezTo>
                <a:cubicBezTo>
                  <a:pt x="159153" y="248628"/>
                  <a:pt x="156994" y="250787"/>
                  <a:pt x="154330" y="250787"/>
                </a:cubicBezTo>
                <a:lnTo>
                  <a:pt x="56986" y="250787"/>
                </a:lnTo>
                <a:cubicBezTo>
                  <a:pt x="55529" y="254907"/>
                  <a:pt x="52288" y="258149"/>
                  <a:pt x="48168" y="259605"/>
                </a:cubicBezTo>
                <a:cubicBezTo>
                  <a:pt x="40635" y="262269"/>
                  <a:pt x="32368" y="258321"/>
                  <a:pt x="29704" y="250787"/>
                </a:cubicBezTo>
                <a:cubicBezTo>
                  <a:pt x="27041" y="243253"/>
                  <a:pt x="30990" y="234988"/>
                  <a:pt x="38523" y="232324"/>
                </a:cubicBezTo>
                <a:close/>
                <a:moveTo>
                  <a:pt x="173622" y="221850"/>
                </a:moveTo>
                <a:lnTo>
                  <a:pt x="183268" y="221850"/>
                </a:lnTo>
                <a:lnTo>
                  <a:pt x="183268" y="231496"/>
                </a:lnTo>
                <a:lnTo>
                  <a:pt x="173622" y="231496"/>
                </a:lnTo>
                <a:close/>
                <a:moveTo>
                  <a:pt x="38583" y="188091"/>
                </a:moveTo>
                <a:lnTo>
                  <a:pt x="38583" y="202559"/>
                </a:lnTo>
                <a:lnTo>
                  <a:pt x="48228" y="202559"/>
                </a:lnTo>
                <a:lnTo>
                  <a:pt x="48228" y="188091"/>
                </a:lnTo>
                <a:close/>
                <a:moveTo>
                  <a:pt x="173622" y="159153"/>
                </a:moveTo>
                <a:lnTo>
                  <a:pt x="183268" y="159153"/>
                </a:lnTo>
                <a:lnTo>
                  <a:pt x="183268" y="168799"/>
                </a:lnTo>
                <a:lnTo>
                  <a:pt x="173622" y="168799"/>
                </a:lnTo>
                <a:close/>
                <a:moveTo>
                  <a:pt x="173622" y="139862"/>
                </a:moveTo>
                <a:lnTo>
                  <a:pt x="183268" y="139862"/>
                </a:lnTo>
                <a:lnTo>
                  <a:pt x="183268" y="149508"/>
                </a:lnTo>
                <a:lnTo>
                  <a:pt x="173622" y="149508"/>
                </a:lnTo>
                <a:close/>
                <a:moveTo>
                  <a:pt x="43405" y="139862"/>
                </a:moveTo>
                <a:cubicBezTo>
                  <a:pt x="40742" y="139862"/>
                  <a:pt x="38582" y="142021"/>
                  <a:pt x="38582" y="144684"/>
                </a:cubicBezTo>
                <a:cubicBezTo>
                  <a:pt x="38582" y="147348"/>
                  <a:pt x="40742" y="149507"/>
                  <a:pt x="43405" y="149507"/>
                </a:cubicBezTo>
                <a:cubicBezTo>
                  <a:pt x="46069" y="149507"/>
                  <a:pt x="48228" y="147348"/>
                  <a:pt x="48228" y="144684"/>
                </a:cubicBezTo>
                <a:cubicBezTo>
                  <a:pt x="48228" y="142021"/>
                  <a:pt x="46069" y="139862"/>
                  <a:pt x="43405" y="139862"/>
                </a:cubicBezTo>
                <a:close/>
                <a:moveTo>
                  <a:pt x="38523" y="131044"/>
                </a:moveTo>
                <a:cubicBezTo>
                  <a:pt x="46056" y="128380"/>
                  <a:pt x="54323" y="132328"/>
                  <a:pt x="56986" y="139862"/>
                </a:cubicBezTo>
                <a:lnTo>
                  <a:pt x="154330" y="139862"/>
                </a:lnTo>
                <a:cubicBezTo>
                  <a:pt x="156994" y="139862"/>
                  <a:pt x="159153" y="142021"/>
                  <a:pt x="159153" y="144684"/>
                </a:cubicBezTo>
                <a:cubicBezTo>
                  <a:pt x="159153" y="147348"/>
                  <a:pt x="156994" y="149507"/>
                  <a:pt x="154330" y="149507"/>
                </a:cubicBezTo>
                <a:lnTo>
                  <a:pt x="56986" y="149507"/>
                </a:lnTo>
                <a:cubicBezTo>
                  <a:pt x="55529" y="153627"/>
                  <a:pt x="52288" y="156869"/>
                  <a:pt x="48168" y="158325"/>
                </a:cubicBezTo>
                <a:cubicBezTo>
                  <a:pt x="40635" y="160989"/>
                  <a:pt x="32368" y="157041"/>
                  <a:pt x="29704" y="149507"/>
                </a:cubicBezTo>
                <a:cubicBezTo>
                  <a:pt x="27041" y="141973"/>
                  <a:pt x="30990" y="133708"/>
                  <a:pt x="38523" y="131044"/>
                </a:cubicBezTo>
                <a:close/>
                <a:moveTo>
                  <a:pt x="173622" y="120570"/>
                </a:moveTo>
                <a:lnTo>
                  <a:pt x="183268" y="120570"/>
                </a:lnTo>
                <a:lnTo>
                  <a:pt x="183268" y="130216"/>
                </a:lnTo>
                <a:lnTo>
                  <a:pt x="173622" y="130216"/>
                </a:lnTo>
                <a:close/>
                <a:moveTo>
                  <a:pt x="38583" y="86811"/>
                </a:moveTo>
                <a:lnTo>
                  <a:pt x="38583" y="101280"/>
                </a:lnTo>
                <a:lnTo>
                  <a:pt x="48228" y="101280"/>
                </a:lnTo>
                <a:lnTo>
                  <a:pt x="48228" y="86811"/>
                </a:lnTo>
                <a:close/>
                <a:moveTo>
                  <a:pt x="250787" y="57874"/>
                </a:moveTo>
                <a:lnTo>
                  <a:pt x="260433" y="57874"/>
                </a:lnTo>
                <a:lnTo>
                  <a:pt x="260433" y="67520"/>
                </a:lnTo>
                <a:lnTo>
                  <a:pt x="250787" y="67520"/>
                </a:lnTo>
                <a:close/>
                <a:moveTo>
                  <a:pt x="231496" y="57874"/>
                </a:moveTo>
                <a:lnTo>
                  <a:pt x="241142" y="57874"/>
                </a:lnTo>
                <a:lnTo>
                  <a:pt x="241142" y="67520"/>
                </a:lnTo>
                <a:lnTo>
                  <a:pt x="231496" y="67520"/>
                </a:lnTo>
                <a:close/>
                <a:moveTo>
                  <a:pt x="212204" y="57874"/>
                </a:moveTo>
                <a:lnTo>
                  <a:pt x="221850" y="57874"/>
                </a:lnTo>
                <a:lnTo>
                  <a:pt x="221850" y="67520"/>
                </a:lnTo>
                <a:lnTo>
                  <a:pt x="212204" y="67520"/>
                </a:lnTo>
                <a:close/>
                <a:moveTo>
                  <a:pt x="192913" y="57874"/>
                </a:moveTo>
                <a:lnTo>
                  <a:pt x="202559" y="57874"/>
                </a:lnTo>
                <a:lnTo>
                  <a:pt x="202559" y="67520"/>
                </a:lnTo>
                <a:lnTo>
                  <a:pt x="192913" y="67520"/>
                </a:lnTo>
                <a:close/>
                <a:moveTo>
                  <a:pt x="173622" y="57874"/>
                </a:moveTo>
                <a:lnTo>
                  <a:pt x="183268" y="57874"/>
                </a:lnTo>
                <a:lnTo>
                  <a:pt x="183268" y="67520"/>
                </a:lnTo>
                <a:lnTo>
                  <a:pt x="173622" y="67520"/>
                </a:lnTo>
                <a:close/>
                <a:moveTo>
                  <a:pt x="43405" y="38583"/>
                </a:moveTo>
                <a:cubicBezTo>
                  <a:pt x="40742" y="38583"/>
                  <a:pt x="38582" y="40742"/>
                  <a:pt x="38582" y="43405"/>
                </a:cubicBezTo>
                <a:cubicBezTo>
                  <a:pt x="38582" y="46069"/>
                  <a:pt x="40742" y="48228"/>
                  <a:pt x="43405" y="48228"/>
                </a:cubicBezTo>
                <a:cubicBezTo>
                  <a:pt x="46069" y="48228"/>
                  <a:pt x="48228" y="46069"/>
                  <a:pt x="48228" y="43405"/>
                </a:cubicBezTo>
                <a:cubicBezTo>
                  <a:pt x="48228" y="40742"/>
                  <a:pt x="46069" y="38583"/>
                  <a:pt x="43405" y="38583"/>
                </a:cubicBezTo>
                <a:close/>
                <a:moveTo>
                  <a:pt x="250787" y="38582"/>
                </a:moveTo>
                <a:lnTo>
                  <a:pt x="260433" y="38582"/>
                </a:lnTo>
                <a:lnTo>
                  <a:pt x="260433" y="48228"/>
                </a:lnTo>
                <a:lnTo>
                  <a:pt x="250787" y="48228"/>
                </a:lnTo>
                <a:close/>
                <a:moveTo>
                  <a:pt x="231496" y="38582"/>
                </a:moveTo>
                <a:lnTo>
                  <a:pt x="241142" y="38582"/>
                </a:lnTo>
                <a:lnTo>
                  <a:pt x="241142" y="48228"/>
                </a:lnTo>
                <a:lnTo>
                  <a:pt x="231496" y="48228"/>
                </a:lnTo>
                <a:close/>
                <a:moveTo>
                  <a:pt x="212204" y="38582"/>
                </a:moveTo>
                <a:lnTo>
                  <a:pt x="221850" y="38582"/>
                </a:lnTo>
                <a:lnTo>
                  <a:pt x="221850" y="48228"/>
                </a:lnTo>
                <a:lnTo>
                  <a:pt x="212204" y="48228"/>
                </a:lnTo>
                <a:close/>
                <a:moveTo>
                  <a:pt x="192913" y="38582"/>
                </a:moveTo>
                <a:lnTo>
                  <a:pt x="202559" y="38582"/>
                </a:lnTo>
                <a:lnTo>
                  <a:pt x="202559" y="48228"/>
                </a:lnTo>
                <a:lnTo>
                  <a:pt x="192913" y="48228"/>
                </a:lnTo>
                <a:close/>
                <a:moveTo>
                  <a:pt x="173622" y="38582"/>
                </a:moveTo>
                <a:lnTo>
                  <a:pt x="183268" y="38582"/>
                </a:lnTo>
                <a:lnTo>
                  <a:pt x="183268" y="48228"/>
                </a:lnTo>
                <a:lnTo>
                  <a:pt x="173622" y="48228"/>
                </a:lnTo>
                <a:close/>
                <a:moveTo>
                  <a:pt x="38523" y="29765"/>
                </a:moveTo>
                <a:cubicBezTo>
                  <a:pt x="46056" y="27101"/>
                  <a:pt x="54323" y="31049"/>
                  <a:pt x="56986" y="38583"/>
                </a:cubicBezTo>
                <a:lnTo>
                  <a:pt x="154330" y="38583"/>
                </a:lnTo>
                <a:cubicBezTo>
                  <a:pt x="156994" y="38583"/>
                  <a:pt x="159153" y="40742"/>
                  <a:pt x="159153" y="43405"/>
                </a:cubicBezTo>
                <a:cubicBezTo>
                  <a:pt x="159153" y="46069"/>
                  <a:pt x="156994" y="48228"/>
                  <a:pt x="154330" y="48228"/>
                </a:cubicBezTo>
                <a:lnTo>
                  <a:pt x="56986" y="48228"/>
                </a:lnTo>
                <a:cubicBezTo>
                  <a:pt x="55530" y="52349"/>
                  <a:pt x="52288" y="55590"/>
                  <a:pt x="48168" y="57046"/>
                </a:cubicBezTo>
                <a:cubicBezTo>
                  <a:pt x="40635" y="59710"/>
                  <a:pt x="32368" y="55762"/>
                  <a:pt x="29704" y="48228"/>
                </a:cubicBezTo>
                <a:cubicBezTo>
                  <a:pt x="27041" y="40694"/>
                  <a:pt x="30990" y="32429"/>
                  <a:pt x="38523" y="29765"/>
                </a:cubicBezTo>
                <a:close/>
                <a:moveTo>
                  <a:pt x="250787" y="19291"/>
                </a:moveTo>
                <a:lnTo>
                  <a:pt x="260433" y="19291"/>
                </a:lnTo>
                <a:lnTo>
                  <a:pt x="260433" y="28937"/>
                </a:lnTo>
                <a:lnTo>
                  <a:pt x="250787" y="28937"/>
                </a:lnTo>
                <a:close/>
                <a:moveTo>
                  <a:pt x="231496" y="19291"/>
                </a:moveTo>
                <a:lnTo>
                  <a:pt x="241142" y="19291"/>
                </a:lnTo>
                <a:lnTo>
                  <a:pt x="241142" y="28937"/>
                </a:lnTo>
                <a:lnTo>
                  <a:pt x="231496" y="28937"/>
                </a:lnTo>
                <a:close/>
                <a:moveTo>
                  <a:pt x="212204" y="19291"/>
                </a:moveTo>
                <a:lnTo>
                  <a:pt x="221850" y="19291"/>
                </a:lnTo>
                <a:lnTo>
                  <a:pt x="221850" y="28937"/>
                </a:lnTo>
                <a:lnTo>
                  <a:pt x="212204" y="28937"/>
                </a:lnTo>
                <a:close/>
                <a:moveTo>
                  <a:pt x="192913" y="19291"/>
                </a:moveTo>
                <a:lnTo>
                  <a:pt x="202559" y="19291"/>
                </a:lnTo>
                <a:lnTo>
                  <a:pt x="202559" y="28937"/>
                </a:lnTo>
                <a:lnTo>
                  <a:pt x="192913" y="28937"/>
                </a:lnTo>
                <a:close/>
                <a:moveTo>
                  <a:pt x="173622" y="19291"/>
                </a:moveTo>
                <a:lnTo>
                  <a:pt x="183268" y="19291"/>
                </a:lnTo>
                <a:lnTo>
                  <a:pt x="183268" y="28937"/>
                </a:lnTo>
                <a:lnTo>
                  <a:pt x="173622" y="28937"/>
                </a:lnTo>
                <a:close/>
                <a:moveTo>
                  <a:pt x="14469" y="9646"/>
                </a:moveTo>
                <a:cubicBezTo>
                  <a:pt x="11805" y="9646"/>
                  <a:pt x="9646" y="11805"/>
                  <a:pt x="9646" y="14469"/>
                </a:cubicBezTo>
                <a:lnTo>
                  <a:pt x="9646" y="72343"/>
                </a:lnTo>
                <a:cubicBezTo>
                  <a:pt x="9646" y="75006"/>
                  <a:pt x="11805" y="77165"/>
                  <a:pt x="14469" y="77165"/>
                </a:cubicBezTo>
                <a:lnTo>
                  <a:pt x="274902" y="77165"/>
                </a:lnTo>
                <a:cubicBezTo>
                  <a:pt x="277565" y="77165"/>
                  <a:pt x="279724" y="75006"/>
                  <a:pt x="279724" y="72343"/>
                </a:cubicBezTo>
                <a:lnTo>
                  <a:pt x="279724" y="14469"/>
                </a:lnTo>
                <a:cubicBezTo>
                  <a:pt x="279724" y="11805"/>
                  <a:pt x="277565" y="9646"/>
                  <a:pt x="274902" y="9646"/>
                </a:cubicBezTo>
                <a:close/>
                <a:moveTo>
                  <a:pt x="14469" y="0"/>
                </a:moveTo>
                <a:lnTo>
                  <a:pt x="274902" y="0"/>
                </a:lnTo>
                <a:cubicBezTo>
                  <a:pt x="282892" y="0"/>
                  <a:pt x="289370" y="6478"/>
                  <a:pt x="289370" y="14469"/>
                </a:cubicBezTo>
                <a:lnTo>
                  <a:pt x="289370" y="72343"/>
                </a:lnTo>
                <a:cubicBezTo>
                  <a:pt x="289370" y="80333"/>
                  <a:pt x="282892" y="86811"/>
                  <a:pt x="274902" y="86811"/>
                </a:cubicBezTo>
                <a:lnTo>
                  <a:pt x="260433" y="86811"/>
                </a:lnTo>
                <a:lnTo>
                  <a:pt x="260433" y="96380"/>
                </a:lnTo>
                <a:lnTo>
                  <a:pt x="250787" y="96380"/>
                </a:lnTo>
                <a:lnTo>
                  <a:pt x="250787" y="86811"/>
                </a:lnTo>
                <a:lnTo>
                  <a:pt x="241142" y="86811"/>
                </a:lnTo>
                <a:lnTo>
                  <a:pt x="241142" y="96380"/>
                </a:lnTo>
                <a:lnTo>
                  <a:pt x="231496" y="96380"/>
                </a:lnTo>
                <a:lnTo>
                  <a:pt x="231496" y="86811"/>
                </a:lnTo>
                <a:lnTo>
                  <a:pt x="57874" y="86811"/>
                </a:lnTo>
                <a:lnTo>
                  <a:pt x="57874" y="101280"/>
                </a:lnTo>
                <a:lnTo>
                  <a:pt x="188338" y="101280"/>
                </a:lnTo>
                <a:lnTo>
                  <a:pt x="188338" y="110925"/>
                </a:lnTo>
                <a:lnTo>
                  <a:pt x="14469" y="110925"/>
                </a:lnTo>
                <a:cubicBezTo>
                  <a:pt x="11805" y="110925"/>
                  <a:pt x="9646" y="113085"/>
                  <a:pt x="9646" y="115748"/>
                </a:cubicBezTo>
                <a:lnTo>
                  <a:pt x="9646" y="173622"/>
                </a:lnTo>
                <a:cubicBezTo>
                  <a:pt x="9646" y="176285"/>
                  <a:pt x="11805" y="178445"/>
                  <a:pt x="14469" y="178445"/>
                </a:cubicBezTo>
                <a:lnTo>
                  <a:pt x="188338" y="178445"/>
                </a:lnTo>
                <a:lnTo>
                  <a:pt x="188338" y="188091"/>
                </a:lnTo>
                <a:lnTo>
                  <a:pt x="57874" y="188091"/>
                </a:lnTo>
                <a:lnTo>
                  <a:pt x="57874" y="202559"/>
                </a:lnTo>
                <a:lnTo>
                  <a:pt x="188338" y="202559"/>
                </a:lnTo>
                <a:lnTo>
                  <a:pt x="188338" y="212205"/>
                </a:lnTo>
                <a:lnTo>
                  <a:pt x="14469" y="212205"/>
                </a:lnTo>
                <a:cubicBezTo>
                  <a:pt x="11805" y="212205"/>
                  <a:pt x="9646" y="214364"/>
                  <a:pt x="9646" y="217028"/>
                </a:cubicBezTo>
                <a:lnTo>
                  <a:pt x="9646" y="274902"/>
                </a:lnTo>
                <a:cubicBezTo>
                  <a:pt x="9646" y="277565"/>
                  <a:pt x="11805" y="279724"/>
                  <a:pt x="14469" y="279724"/>
                </a:cubicBezTo>
                <a:lnTo>
                  <a:pt x="188338" y="279724"/>
                </a:lnTo>
                <a:lnTo>
                  <a:pt x="188338" y="289370"/>
                </a:lnTo>
                <a:lnTo>
                  <a:pt x="14469" y="289370"/>
                </a:lnTo>
                <a:cubicBezTo>
                  <a:pt x="6478" y="289370"/>
                  <a:pt x="0" y="282892"/>
                  <a:pt x="0" y="274902"/>
                </a:cubicBezTo>
                <a:lnTo>
                  <a:pt x="0" y="217028"/>
                </a:lnTo>
                <a:cubicBezTo>
                  <a:pt x="0" y="209037"/>
                  <a:pt x="6478" y="202559"/>
                  <a:pt x="14469" y="202559"/>
                </a:cubicBezTo>
                <a:lnTo>
                  <a:pt x="28937" y="202559"/>
                </a:lnTo>
                <a:lnTo>
                  <a:pt x="28937" y="188091"/>
                </a:lnTo>
                <a:lnTo>
                  <a:pt x="14469" y="188091"/>
                </a:lnTo>
                <a:cubicBezTo>
                  <a:pt x="6478" y="188091"/>
                  <a:pt x="0" y="181613"/>
                  <a:pt x="0" y="173622"/>
                </a:cubicBezTo>
                <a:lnTo>
                  <a:pt x="0" y="115748"/>
                </a:lnTo>
                <a:cubicBezTo>
                  <a:pt x="0" y="107757"/>
                  <a:pt x="6478" y="101280"/>
                  <a:pt x="14469" y="101280"/>
                </a:cubicBezTo>
                <a:lnTo>
                  <a:pt x="28937" y="101280"/>
                </a:lnTo>
                <a:lnTo>
                  <a:pt x="28937" y="86811"/>
                </a:lnTo>
                <a:lnTo>
                  <a:pt x="14469" y="86811"/>
                </a:lnTo>
                <a:cubicBezTo>
                  <a:pt x="6478" y="86811"/>
                  <a:pt x="0" y="80333"/>
                  <a:pt x="0" y="72343"/>
                </a:cubicBezTo>
                <a:lnTo>
                  <a:pt x="0" y="14469"/>
                </a:lnTo>
                <a:cubicBezTo>
                  <a:pt x="0" y="6478"/>
                  <a:pt x="6478" y="0"/>
                  <a:pt x="14469" y="0"/>
                </a:cubicBezTo>
                <a:close/>
              </a:path>
            </a:pathLst>
          </a:custGeom>
          <a:solidFill>
            <a:srgbClr val="F99106"/>
          </a:solidFill>
          <a:ln w="5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151426F-E3FD-C76F-625E-5AD323603D7D}"/>
              </a:ext>
            </a:extLst>
          </p:cNvPr>
          <p:cNvGrpSpPr/>
          <p:nvPr/>
        </p:nvGrpSpPr>
        <p:grpSpPr>
          <a:xfrm>
            <a:off x="8541540" y="4574763"/>
            <a:ext cx="340662" cy="1099604"/>
            <a:chOff x="8541540" y="4185104"/>
            <a:chExt cx="340662" cy="109960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D827440-062B-343D-EF22-7EAB57E46E31}"/>
                </a:ext>
              </a:extLst>
            </p:cNvPr>
            <p:cNvGrpSpPr/>
            <p:nvPr/>
          </p:nvGrpSpPr>
          <p:grpSpPr>
            <a:xfrm>
              <a:off x="8634853" y="4185104"/>
              <a:ext cx="127000" cy="657406"/>
              <a:chOff x="8505313" y="4185104"/>
              <a:chExt cx="127000" cy="657406"/>
            </a:xfrm>
          </p:grpSpPr>
          <p:cxnSp>
            <p:nvCxnSpPr>
              <p:cNvPr id="189" name="Connecteur droit 52">
                <a:extLst>
                  <a:ext uri="{FF2B5EF4-FFF2-40B4-BE49-F238E27FC236}">
                    <a16:creationId xmlns:a16="http://schemas.microsoft.com/office/drawing/2014/main" id="{9131F7E0-9FB9-4E8C-BF0E-E92E19F95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Ellipse 53">
                <a:extLst>
                  <a:ext uri="{FF2B5EF4-FFF2-40B4-BE49-F238E27FC236}">
                    <a16:creationId xmlns:a16="http://schemas.microsoft.com/office/drawing/2014/main" id="{AD56D748-06F7-432E-B08E-19528DB2CEC8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4575166-10F6-7599-D728-07C864FBF2C0}"/>
                </a:ext>
              </a:extLst>
            </p:cNvPr>
            <p:cNvGrpSpPr/>
            <p:nvPr/>
          </p:nvGrpSpPr>
          <p:grpSpPr>
            <a:xfrm>
              <a:off x="8541540" y="5034058"/>
              <a:ext cx="340662" cy="250650"/>
              <a:chOff x="5404818" y="5085746"/>
              <a:chExt cx="1053688" cy="775275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785B971-B099-702D-2BED-F8D2E88D64F8}"/>
                  </a:ext>
                </a:extLst>
              </p:cNvPr>
              <p:cNvSpPr/>
              <p:nvPr/>
            </p:nvSpPr>
            <p:spPr>
              <a:xfrm>
                <a:off x="5404818" y="5085746"/>
                <a:ext cx="1053688" cy="775275"/>
              </a:xfrm>
              <a:custGeom>
                <a:avLst/>
                <a:gdLst>
                  <a:gd name="connsiteX0" fmla="*/ 1032723 w 1053688"/>
                  <a:gd name="connsiteY0" fmla="*/ 122024 h 775275"/>
                  <a:gd name="connsiteX1" fmla="*/ 1017070 w 1053688"/>
                  <a:gd name="connsiteY1" fmla="*/ 122024 h 775275"/>
                  <a:gd name="connsiteX2" fmla="*/ 1017070 w 1053688"/>
                  <a:gd name="connsiteY2" fmla="*/ 52413 h 775275"/>
                  <a:gd name="connsiteX3" fmla="*/ 996106 w 1053688"/>
                  <a:gd name="connsiteY3" fmla="*/ 31448 h 775275"/>
                  <a:gd name="connsiteX4" fmla="*/ 358019 w 1053688"/>
                  <a:gd name="connsiteY4" fmla="*/ 31448 h 775275"/>
                  <a:gd name="connsiteX5" fmla="*/ 348684 w 1053688"/>
                  <a:gd name="connsiteY5" fmla="*/ 11922 h 775275"/>
                  <a:gd name="connsiteX6" fmla="*/ 329769 w 1053688"/>
                  <a:gd name="connsiteY6" fmla="*/ 0 h 775275"/>
                  <a:gd name="connsiteX7" fmla="*/ 20965 w 1053688"/>
                  <a:gd name="connsiteY7" fmla="*/ 0 h 775275"/>
                  <a:gd name="connsiteX8" fmla="*/ 0 w 1053688"/>
                  <a:gd name="connsiteY8" fmla="*/ 20965 h 775275"/>
                  <a:gd name="connsiteX9" fmla="*/ 0 w 1053688"/>
                  <a:gd name="connsiteY9" fmla="*/ 754311 h 775275"/>
                  <a:gd name="connsiteX10" fmla="*/ 20965 w 1053688"/>
                  <a:gd name="connsiteY10" fmla="*/ 775276 h 775275"/>
                  <a:gd name="connsiteX11" fmla="*/ 430738 w 1053688"/>
                  <a:gd name="connsiteY11" fmla="*/ 775276 h 775275"/>
                  <a:gd name="connsiteX12" fmla="*/ 451703 w 1053688"/>
                  <a:gd name="connsiteY12" fmla="*/ 754311 h 775275"/>
                  <a:gd name="connsiteX13" fmla="*/ 430738 w 1053688"/>
                  <a:gd name="connsiteY13" fmla="*/ 733346 h 775275"/>
                  <a:gd name="connsiteX14" fmla="*/ 41931 w 1053688"/>
                  <a:gd name="connsiteY14" fmla="*/ 733346 h 775275"/>
                  <a:gd name="connsiteX15" fmla="*/ 41931 w 1053688"/>
                  <a:gd name="connsiteY15" fmla="*/ 41929 h 775275"/>
                  <a:gd name="connsiteX16" fmla="*/ 316555 w 1053688"/>
                  <a:gd name="connsiteY16" fmla="*/ 41929 h 775275"/>
                  <a:gd name="connsiteX17" fmla="*/ 369198 w 1053688"/>
                  <a:gd name="connsiteY17" fmla="*/ 152032 h 775275"/>
                  <a:gd name="connsiteX18" fmla="*/ 388113 w 1053688"/>
                  <a:gd name="connsiteY18" fmla="*/ 163953 h 775275"/>
                  <a:gd name="connsiteX19" fmla="*/ 1011759 w 1053688"/>
                  <a:gd name="connsiteY19" fmla="*/ 163953 h 775275"/>
                  <a:gd name="connsiteX20" fmla="*/ 1011759 w 1053688"/>
                  <a:gd name="connsiteY20" fmla="*/ 733346 h 775275"/>
                  <a:gd name="connsiteX21" fmla="*/ 621524 w 1053688"/>
                  <a:gd name="connsiteY21" fmla="*/ 733346 h 775275"/>
                  <a:gd name="connsiteX22" fmla="*/ 600559 w 1053688"/>
                  <a:gd name="connsiteY22" fmla="*/ 754311 h 775275"/>
                  <a:gd name="connsiteX23" fmla="*/ 621524 w 1053688"/>
                  <a:gd name="connsiteY23" fmla="*/ 775276 h 775275"/>
                  <a:gd name="connsiteX24" fmla="*/ 1032723 w 1053688"/>
                  <a:gd name="connsiteY24" fmla="*/ 775276 h 775275"/>
                  <a:gd name="connsiteX25" fmla="*/ 1053688 w 1053688"/>
                  <a:gd name="connsiteY25" fmla="*/ 754311 h 775275"/>
                  <a:gd name="connsiteX26" fmla="*/ 1053688 w 1053688"/>
                  <a:gd name="connsiteY26" fmla="*/ 142989 h 775275"/>
                  <a:gd name="connsiteX27" fmla="*/ 1032723 w 1053688"/>
                  <a:gd name="connsiteY27" fmla="*/ 122024 h 775275"/>
                  <a:gd name="connsiteX28" fmla="*/ 378068 w 1053688"/>
                  <a:gd name="connsiteY28" fmla="*/ 73377 h 775275"/>
                  <a:gd name="connsiteX29" fmla="*/ 975141 w 1053688"/>
                  <a:gd name="connsiteY29" fmla="*/ 73377 h 775275"/>
                  <a:gd name="connsiteX30" fmla="*/ 975141 w 1053688"/>
                  <a:gd name="connsiteY30" fmla="*/ 122024 h 775275"/>
                  <a:gd name="connsiteX31" fmla="*/ 401328 w 1053688"/>
                  <a:gd name="connsiteY31" fmla="*/ 122024 h 77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53688" h="775275">
                    <a:moveTo>
                      <a:pt x="1032723" y="122024"/>
                    </a:moveTo>
                    <a:lnTo>
                      <a:pt x="1017070" y="122024"/>
                    </a:lnTo>
                    <a:lnTo>
                      <a:pt x="1017070" y="52413"/>
                    </a:lnTo>
                    <a:cubicBezTo>
                      <a:pt x="1017070" y="40835"/>
                      <a:pt x="1007684" y="31448"/>
                      <a:pt x="996106" y="31448"/>
                    </a:cubicBezTo>
                    <a:lnTo>
                      <a:pt x="358019" y="31448"/>
                    </a:lnTo>
                    <a:lnTo>
                      <a:pt x="348684" y="11922"/>
                    </a:lnTo>
                    <a:cubicBezTo>
                      <a:pt x="345200" y="4637"/>
                      <a:pt x="337845" y="0"/>
                      <a:pt x="329769" y="0"/>
                    </a:cubicBez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lnTo>
                      <a:pt x="0" y="754311"/>
                    </a:lnTo>
                    <a:cubicBezTo>
                      <a:pt x="0" y="765889"/>
                      <a:pt x="9386" y="775276"/>
                      <a:pt x="20965" y="775276"/>
                    </a:cubicBezTo>
                    <a:lnTo>
                      <a:pt x="430738" y="775276"/>
                    </a:lnTo>
                    <a:cubicBezTo>
                      <a:pt x="442316" y="775276"/>
                      <a:pt x="451703" y="765889"/>
                      <a:pt x="451703" y="754311"/>
                    </a:cubicBezTo>
                    <a:cubicBezTo>
                      <a:pt x="451703" y="742733"/>
                      <a:pt x="442316" y="733346"/>
                      <a:pt x="430738" y="733346"/>
                    </a:cubicBezTo>
                    <a:lnTo>
                      <a:pt x="41931" y="733346"/>
                    </a:lnTo>
                    <a:lnTo>
                      <a:pt x="41931" y="41929"/>
                    </a:lnTo>
                    <a:lnTo>
                      <a:pt x="316555" y="41929"/>
                    </a:lnTo>
                    <a:lnTo>
                      <a:pt x="369198" y="152032"/>
                    </a:lnTo>
                    <a:cubicBezTo>
                      <a:pt x="372682" y="159317"/>
                      <a:pt x="380038" y="163953"/>
                      <a:pt x="388113" y="163953"/>
                    </a:cubicBezTo>
                    <a:lnTo>
                      <a:pt x="1011759" y="163953"/>
                    </a:lnTo>
                    <a:lnTo>
                      <a:pt x="1011759" y="733346"/>
                    </a:lnTo>
                    <a:lnTo>
                      <a:pt x="621524" y="733346"/>
                    </a:lnTo>
                    <a:cubicBezTo>
                      <a:pt x="609945" y="733346"/>
                      <a:pt x="600559" y="742733"/>
                      <a:pt x="600559" y="754311"/>
                    </a:cubicBezTo>
                    <a:cubicBezTo>
                      <a:pt x="600559" y="765889"/>
                      <a:pt x="609945" y="775276"/>
                      <a:pt x="621524" y="775276"/>
                    </a:cubicBezTo>
                    <a:lnTo>
                      <a:pt x="1032723" y="775276"/>
                    </a:lnTo>
                    <a:cubicBezTo>
                      <a:pt x="1044302" y="775276"/>
                      <a:pt x="1053688" y="765889"/>
                      <a:pt x="1053688" y="754311"/>
                    </a:cubicBezTo>
                    <a:lnTo>
                      <a:pt x="1053688" y="142989"/>
                    </a:lnTo>
                    <a:cubicBezTo>
                      <a:pt x="1053688" y="131411"/>
                      <a:pt x="1044302" y="122024"/>
                      <a:pt x="1032723" y="122024"/>
                    </a:cubicBezTo>
                    <a:close/>
                    <a:moveTo>
                      <a:pt x="378068" y="73377"/>
                    </a:moveTo>
                    <a:lnTo>
                      <a:pt x="975141" y="73377"/>
                    </a:lnTo>
                    <a:lnTo>
                      <a:pt x="975141" y="122024"/>
                    </a:lnTo>
                    <a:lnTo>
                      <a:pt x="401328" y="122024"/>
                    </a:ln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06E2F51-E31E-A009-72B4-47C3F8E08E4C}"/>
                  </a:ext>
                </a:extLst>
              </p:cNvPr>
              <p:cNvSpPr/>
              <p:nvPr/>
            </p:nvSpPr>
            <p:spPr>
              <a:xfrm>
                <a:off x="5910335" y="5818131"/>
                <a:ext cx="41929" cy="41929"/>
              </a:xfrm>
              <a:custGeom>
                <a:avLst/>
                <a:gdLst>
                  <a:gd name="connsiteX0" fmla="*/ 41929 w 41929"/>
                  <a:gd name="connsiteY0" fmla="*/ 20965 h 41929"/>
                  <a:gd name="connsiteX1" fmla="*/ 20965 w 41929"/>
                  <a:gd name="connsiteY1" fmla="*/ 41929 h 41929"/>
                  <a:gd name="connsiteX2" fmla="*/ 0 w 41929"/>
                  <a:gd name="connsiteY2" fmla="*/ 20965 h 41929"/>
                  <a:gd name="connsiteX3" fmla="*/ 20965 w 41929"/>
                  <a:gd name="connsiteY3" fmla="*/ 0 h 41929"/>
                  <a:gd name="connsiteX4" fmla="*/ 41929 w 41929"/>
                  <a:gd name="connsiteY4" fmla="*/ 20965 h 4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29" h="41929">
                    <a:moveTo>
                      <a:pt x="41929" y="20965"/>
                    </a:moveTo>
                    <a:cubicBezTo>
                      <a:pt x="41929" y="32543"/>
                      <a:pt x="32543" y="41929"/>
                      <a:pt x="20965" y="41929"/>
                    </a:cubicBezTo>
                    <a:cubicBezTo>
                      <a:pt x="9386" y="41929"/>
                      <a:pt x="0" y="32543"/>
                      <a:pt x="0" y="20965"/>
                    </a:cubicBezTo>
                    <a:cubicBezTo>
                      <a:pt x="0" y="9386"/>
                      <a:pt x="9386" y="0"/>
                      <a:pt x="20965" y="0"/>
                    </a:cubicBezTo>
                    <a:cubicBezTo>
                      <a:pt x="32543" y="0"/>
                      <a:pt x="41929" y="9386"/>
                      <a:pt x="41929" y="20965"/>
                    </a:cubicBez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05722EF-E528-5C26-6AAC-3719C0B7D0A1}"/>
                  </a:ext>
                </a:extLst>
              </p:cNvPr>
              <p:cNvSpPr/>
              <p:nvPr/>
            </p:nvSpPr>
            <p:spPr>
              <a:xfrm>
                <a:off x="5497320" y="5714003"/>
                <a:ext cx="296308" cy="41929"/>
              </a:xfrm>
              <a:custGeom>
                <a:avLst/>
                <a:gdLst>
                  <a:gd name="connsiteX0" fmla="*/ 275344 w 296308"/>
                  <a:gd name="connsiteY0" fmla="*/ 0 h 41929"/>
                  <a:gd name="connsiteX1" fmla="*/ 20965 w 296308"/>
                  <a:gd name="connsiteY1" fmla="*/ 0 h 41929"/>
                  <a:gd name="connsiteX2" fmla="*/ 0 w 296308"/>
                  <a:gd name="connsiteY2" fmla="*/ 20965 h 41929"/>
                  <a:gd name="connsiteX3" fmla="*/ 20965 w 296308"/>
                  <a:gd name="connsiteY3" fmla="*/ 41929 h 41929"/>
                  <a:gd name="connsiteX4" fmla="*/ 275344 w 296308"/>
                  <a:gd name="connsiteY4" fmla="*/ 41929 h 41929"/>
                  <a:gd name="connsiteX5" fmla="*/ 296309 w 296308"/>
                  <a:gd name="connsiteY5" fmla="*/ 20965 h 41929"/>
                  <a:gd name="connsiteX6" fmla="*/ 275344 w 296308"/>
                  <a:gd name="connsiteY6" fmla="*/ 0 h 4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308" h="41929">
                    <a:moveTo>
                      <a:pt x="275344" y="0"/>
                    </a:move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cubicBezTo>
                      <a:pt x="0" y="32543"/>
                      <a:pt x="9386" y="41929"/>
                      <a:pt x="20965" y="41929"/>
                    </a:cubicBezTo>
                    <a:lnTo>
                      <a:pt x="275344" y="41929"/>
                    </a:lnTo>
                    <a:cubicBezTo>
                      <a:pt x="286922" y="41929"/>
                      <a:pt x="296309" y="32543"/>
                      <a:pt x="296309" y="20965"/>
                    </a:cubicBezTo>
                    <a:cubicBezTo>
                      <a:pt x="296309" y="9386"/>
                      <a:pt x="286922" y="0"/>
                      <a:pt x="275344" y="0"/>
                    </a:cubicBez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AC6405A-16E1-A9C4-997C-ABF256F902E1}"/>
              </a:ext>
            </a:extLst>
          </p:cNvPr>
          <p:cNvGrpSpPr/>
          <p:nvPr/>
        </p:nvGrpSpPr>
        <p:grpSpPr>
          <a:xfrm>
            <a:off x="8467252" y="977155"/>
            <a:ext cx="475448" cy="1295751"/>
            <a:chOff x="8467252" y="1364881"/>
            <a:chExt cx="475448" cy="1295751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3C2CED6-08C4-8BBF-6793-A55448030E80}"/>
                </a:ext>
              </a:extLst>
            </p:cNvPr>
            <p:cNvGrpSpPr/>
            <p:nvPr/>
          </p:nvGrpSpPr>
          <p:grpSpPr>
            <a:xfrm rot="10800000">
              <a:off x="8634853" y="2003226"/>
              <a:ext cx="127000" cy="657406"/>
              <a:chOff x="8505313" y="4185104"/>
              <a:chExt cx="127000" cy="657406"/>
            </a:xfrm>
          </p:grpSpPr>
          <p:cxnSp>
            <p:nvCxnSpPr>
              <p:cNvPr id="155" name="Connecteur droit 52">
                <a:extLst>
                  <a:ext uri="{FF2B5EF4-FFF2-40B4-BE49-F238E27FC236}">
                    <a16:creationId xmlns:a16="http://schemas.microsoft.com/office/drawing/2014/main" id="{25A6E8A9-F33C-B094-7581-226EDE6C5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Ellipse 53">
                <a:extLst>
                  <a:ext uri="{FF2B5EF4-FFF2-40B4-BE49-F238E27FC236}">
                    <a16:creationId xmlns:a16="http://schemas.microsoft.com/office/drawing/2014/main" id="{A42461EF-070C-8A09-67D4-22152BC51909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B4DCFCC9-D978-C36A-6E90-64215D2DE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67252" y="1364881"/>
              <a:ext cx="475448" cy="475448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947286A-7D1B-6B23-6715-A0D63B8E1134}"/>
              </a:ext>
            </a:extLst>
          </p:cNvPr>
          <p:cNvGrpSpPr/>
          <p:nvPr/>
        </p:nvGrpSpPr>
        <p:grpSpPr>
          <a:xfrm>
            <a:off x="10064998" y="1763435"/>
            <a:ext cx="1619310" cy="359863"/>
            <a:chOff x="10263541" y="1885336"/>
            <a:chExt cx="1619310" cy="359863"/>
          </a:xfrm>
        </p:grpSpPr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51FD441E-B513-D44C-00D3-78B5ACD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3541" y="1885336"/>
              <a:ext cx="356788" cy="356788"/>
            </a:xfrm>
            <a:prstGeom prst="rect">
              <a:avLst/>
            </a:prstGeom>
          </p:spPr>
        </p:pic>
        <p:sp>
          <p:nvSpPr>
            <p:cNvPr id="178" name="ZoneTexte 31">
              <a:extLst>
                <a:ext uri="{FF2B5EF4-FFF2-40B4-BE49-F238E27FC236}">
                  <a16:creationId xmlns:a16="http://schemas.microsoft.com/office/drawing/2014/main" id="{4DD58C56-25C6-19CA-8FF6-93AEB6135E2E}"/>
                </a:ext>
              </a:extLst>
            </p:cNvPr>
            <p:cNvSpPr txBox="1"/>
            <p:nvPr/>
          </p:nvSpPr>
          <p:spPr>
            <a:xfrm>
              <a:off x="10627670" y="1906645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Stop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Ransomware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73471C6-559E-A133-0392-223F64FF7C52}"/>
              </a:ext>
            </a:extLst>
          </p:cNvPr>
          <p:cNvGrpSpPr/>
          <p:nvPr/>
        </p:nvGrpSpPr>
        <p:grpSpPr>
          <a:xfrm>
            <a:off x="10060763" y="4701763"/>
            <a:ext cx="1584995" cy="342909"/>
            <a:chOff x="10332322" y="4440771"/>
            <a:chExt cx="1584995" cy="342909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B51DE728-B9DF-B040-0DC5-D2C1DCEE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32322" y="4466058"/>
              <a:ext cx="317622" cy="317622"/>
            </a:xfrm>
            <a:prstGeom prst="rect">
              <a:avLst/>
            </a:prstGeom>
          </p:spPr>
        </p:pic>
        <p:sp>
          <p:nvSpPr>
            <p:cNvPr id="179" name="ZoneTexte 31">
              <a:extLst>
                <a:ext uri="{FF2B5EF4-FFF2-40B4-BE49-F238E27FC236}">
                  <a16:creationId xmlns:a16="http://schemas.microsoft.com/office/drawing/2014/main" id="{0821273C-1FCC-AEF9-217A-209DD07DA1EC}"/>
                </a:ext>
              </a:extLst>
            </p:cNvPr>
            <p:cNvSpPr txBox="1"/>
            <p:nvPr/>
          </p:nvSpPr>
          <p:spPr>
            <a:xfrm>
              <a:off x="10662136" y="4440771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SAFEGUARD YOUR DATA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9413E75-7936-4349-B82B-2D072B1AD678}"/>
              </a:ext>
            </a:extLst>
          </p:cNvPr>
          <p:cNvGrpSpPr/>
          <p:nvPr/>
        </p:nvGrpSpPr>
        <p:grpSpPr>
          <a:xfrm>
            <a:off x="5772648" y="4764868"/>
            <a:ext cx="1617438" cy="342909"/>
            <a:chOff x="4495767" y="4839020"/>
            <a:chExt cx="1617438" cy="342909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EE9CC951-8B12-1E6E-91B1-6C8B27AB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90904" y="4859628"/>
              <a:ext cx="322301" cy="322301"/>
            </a:xfrm>
            <a:prstGeom prst="rect">
              <a:avLst/>
            </a:prstGeom>
          </p:spPr>
        </p:pic>
        <p:sp>
          <p:nvSpPr>
            <p:cNvPr id="180" name="ZoneTexte 31">
              <a:extLst>
                <a:ext uri="{FF2B5EF4-FFF2-40B4-BE49-F238E27FC236}">
                  <a16:creationId xmlns:a16="http://schemas.microsoft.com/office/drawing/2014/main" id="{98FA8F95-0258-51A7-8F4D-9BECE3E4B6FF}"/>
                </a:ext>
              </a:extLst>
            </p:cNvPr>
            <p:cNvSpPr txBox="1"/>
            <p:nvPr/>
          </p:nvSpPr>
          <p:spPr>
            <a:xfrm>
              <a:off x="4495767" y="4839020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CONTROL ACCESS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08A29A-AA92-22C0-2196-C9A60C2D207F}"/>
              </a:ext>
            </a:extLst>
          </p:cNvPr>
          <p:cNvGrpSpPr/>
          <p:nvPr/>
        </p:nvGrpSpPr>
        <p:grpSpPr>
          <a:xfrm rot="8105518">
            <a:off x="7624003" y="2082372"/>
            <a:ext cx="127000" cy="657406"/>
            <a:chOff x="8505313" y="4185104"/>
            <a:chExt cx="127000" cy="657406"/>
          </a:xfrm>
        </p:grpSpPr>
        <p:cxnSp>
          <p:nvCxnSpPr>
            <p:cNvPr id="161" name="Connecteur droit 52">
              <a:extLst>
                <a:ext uri="{FF2B5EF4-FFF2-40B4-BE49-F238E27FC236}">
                  <a16:creationId xmlns:a16="http://schemas.microsoft.com/office/drawing/2014/main" id="{5A0ACDC7-F6FB-63A3-83E4-55168E5C0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E1E67293-B032-C466-187F-BD48DB91880E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FF350C2-B8AE-C475-FE20-FED49883B81F}"/>
              </a:ext>
            </a:extLst>
          </p:cNvPr>
          <p:cNvGrpSpPr/>
          <p:nvPr/>
        </p:nvGrpSpPr>
        <p:grpSpPr>
          <a:xfrm>
            <a:off x="5651141" y="1772665"/>
            <a:ext cx="1676896" cy="406679"/>
            <a:chOff x="5486197" y="1919959"/>
            <a:chExt cx="1676896" cy="406679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7F7591AE-A58C-EE7B-B359-319F9752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414" y="1919959"/>
              <a:ext cx="406679" cy="406679"/>
            </a:xfrm>
            <a:prstGeom prst="rect">
              <a:avLst/>
            </a:prstGeom>
          </p:spPr>
        </p:pic>
        <p:sp>
          <p:nvSpPr>
            <p:cNvPr id="181" name="ZoneTexte 31">
              <a:extLst>
                <a:ext uri="{FF2B5EF4-FFF2-40B4-BE49-F238E27FC236}">
                  <a16:creationId xmlns:a16="http://schemas.microsoft.com/office/drawing/2014/main" id="{36FC7643-1AF7-374E-7DE2-32C4736F5993}"/>
                </a:ext>
              </a:extLst>
            </p:cNvPr>
            <p:cNvSpPr txBox="1"/>
            <p:nvPr/>
          </p:nvSpPr>
          <p:spPr>
            <a:xfrm>
              <a:off x="5486197" y="1925817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Prevent foreign spies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753D4CB-6EF8-6B47-6F9C-168EE60EB340}"/>
              </a:ext>
            </a:extLst>
          </p:cNvPr>
          <p:cNvGrpSpPr/>
          <p:nvPr/>
        </p:nvGrpSpPr>
        <p:grpSpPr>
          <a:xfrm rot="13494482" flipH="1">
            <a:off x="9646486" y="2082373"/>
            <a:ext cx="127000" cy="657406"/>
            <a:chOff x="8505313" y="4185104"/>
            <a:chExt cx="127000" cy="657406"/>
          </a:xfrm>
        </p:grpSpPr>
        <p:cxnSp>
          <p:nvCxnSpPr>
            <p:cNvPr id="197" name="Connecteur droit 52">
              <a:extLst>
                <a:ext uri="{FF2B5EF4-FFF2-40B4-BE49-F238E27FC236}">
                  <a16:creationId xmlns:a16="http://schemas.microsoft.com/office/drawing/2014/main" id="{16C6D346-C989-8E1B-FC04-ECFB1B1EB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Ellipse 53">
              <a:extLst>
                <a:ext uri="{FF2B5EF4-FFF2-40B4-BE49-F238E27FC236}">
                  <a16:creationId xmlns:a16="http://schemas.microsoft.com/office/drawing/2014/main" id="{5192FA6F-253E-66F2-47D8-BACA50D84AE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200D74F-7B6C-B116-4758-95289F82405B}"/>
              </a:ext>
            </a:extLst>
          </p:cNvPr>
          <p:cNvGrpSpPr/>
          <p:nvPr/>
        </p:nvGrpSpPr>
        <p:grpSpPr>
          <a:xfrm rot="13494482" flipV="1">
            <a:off x="7624003" y="4117867"/>
            <a:ext cx="127000" cy="657406"/>
            <a:chOff x="8505313" y="4185104"/>
            <a:chExt cx="127000" cy="657406"/>
          </a:xfrm>
        </p:grpSpPr>
        <p:cxnSp>
          <p:nvCxnSpPr>
            <p:cNvPr id="201" name="Connecteur droit 52">
              <a:extLst>
                <a:ext uri="{FF2B5EF4-FFF2-40B4-BE49-F238E27FC236}">
                  <a16:creationId xmlns:a16="http://schemas.microsoft.com/office/drawing/2014/main" id="{DA86C589-439A-1B96-9BFE-2A460606A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Ellipse 53">
              <a:extLst>
                <a:ext uri="{FF2B5EF4-FFF2-40B4-BE49-F238E27FC236}">
                  <a16:creationId xmlns:a16="http://schemas.microsoft.com/office/drawing/2014/main" id="{19DF8D09-77BB-A363-90F2-5B059569AD5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AC771A0-FA22-AB0C-7355-B8ED267F4F04}"/>
              </a:ext>
            </a:extLst>
          </p:cNvPr>
          <p:cNvGrpSpPr/>
          <p:nvPr/>
        </p:nvGrpSpPr>
        <p:grpSpPr>
          <a:xfrm rot="8105518" flipH="1" flipV="1">
            <a:off x="9646486" y="4117868"/>
            <a:ext cx="127000" cy="657406"/>
            <a:chOff x="8505313" y="4185104"/>
            <a:chExt cx="127000" cy="657406"/>
          </a:xfrm>
        </p:grpSpPr>
        <p:cxnSp>
          <p:nvCxnSpPr>
            <p:cNvPr id="204" name="Connecteur droit 52">
              <a:extLst>
                <a:ext uri="{FF2B5EF4-FFF2-40B4-BE49-F238E27FC236}">
                  <a16:creationId xmlns:a16="http://schemas.microsoft.com/office/drawing/2014/main" id="{572B3ECE-25E5-F05B-CA34-BF21ACE0C8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Ellipse 53">
              <a:extLst>
                <a:ext uri="{FF2B5EF4-FFF2-40B4-BE49-F238E27FC236}">
                  <a16:creationId xmlns:a16="http://schemas.microsoft.com/office/drawing/2014/main" id="{D87913E5-C65B-3672-C5C0-71ECFBE79867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532DAACE-ED9E-1460-3318-C002C17D3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59472" y="3513590"/>
            <a:ext cx="267137" cy="2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7539" y="1734758"/>
            <a:ext cx="4265574" cy="2103802"/>
            <a:chOff x="1364082" y="2179446"/>
            <a:chExt cx="4265574" cy="210380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Built for You: Flexible Licensing That Grows with Your Strategy!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215233"/>
              <a:ext cx="4015342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starts, for the ESSENTIALS edition,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07693" y="3913916"/>
              <a:ext cx="4221963" cy="369332"/>
              <a:chOff x="4815365" y="1931132"/>
              <a:chExt cx="4221963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15365" y="1931132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$180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845120" y="1964239"/>
                <a:ext cx="3192208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Per server  – Perpetual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33167" y="4727261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Visit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our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website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0" y="4895821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99EFC3-C569-743D-B456-B96D4BB7BD4E}"/>
              </a:ext>
            </a:extLst>
          </p:cNvPr>
          <p:cNvGrpSpPr/>
          <p:nvPr/>
        </p:nvGrpSpPr>
        <p:grpSpPr>
          <a:xfrm>
            <a:off x="5891055" y="1718435"/>
            <a:ext cx="5828440" cy="3408937"/>
            <a:chOff x="5891055" y="1718435"/>
            <a:chExt cx="5828440" cy="34089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778445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7932399" y="1730627"/>
              <a:ext cx="1778444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9941049" y="1718435"/>
              <a:ext cx="1778446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6800A72-8FB8-42B3-A8FB-B873B4D51E44}"/>
                </a:ext>
              </a:extLst>
            </p:cNvPr>
            <p:cNvSpPr txBox="1"/>
            <p:nvPr/>
          </p:nvSpPr>
          <p:spPr>
            <a:xfrm>
              <a:off x="5891055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flexible</a:t>
              </a: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licensing</a:t>
              </a:r>
              <a:endPara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A7A9DC4-AA90-44A5-9359-38AD93AF1400}"/>
                </a:ext>
              </a:extLst>
            </p:cNvPr>
            <p:cNvGrpSpPr/>
            <p:nvPr/>
          </p:nvGrpSpPr>
          <p:grpSpPr>
            <a:xfrm>
              <a:off x="6092947" y="3808745"/>
              <a:ext cx="1287349" cy="170987"/>
              <a:chOff x="6092947" y="3374816"/>
              <a:chExt cx="1287349" cy="170987"/>
            </a:xfrm>
          </p:grpSpPr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06A64EEF-69B3-48A1-9B19-C02324C0765F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182762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Mix and match.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AFBC982-6381-4E84-90A0-90A09089EE90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448ED4-443D-4436-B71A-54F78A93CBCE}"/>
                </a:ext>
              </a:extLst>
            </p:cNvPr>
            <p:cNvGrpSpPr/>
            <p:nvPr/>
          </p:nvGrpSpPr>
          <p:grpSpPr>
            <a:xfrm>
              <a:off x="6092947" y="4112414"/>
              <a:ext cx="1384813" cy="478763"/>
              <a:chOff x="6092947" y="3684058"/>
              <a:chExt cx="1384813" cy="47876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7155E91-D18C-43A0-8E47-D37AC2D5F4C9}"/>
                  </a:ext>
                </a:extLst>
              </p:cNvPr>
              <p:cNvSpPr/>
              <p:nvPr/>
            </p:nvSpPr>
            <p:spPr>
              <a:xfrm>
                <a:off x="6092947" y="3752528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object 19">
                <a:extLst>
                  <a:ext uri="{FF2B5EF4-FFF2-40B4-BE49-F238E27FC236}">
                    <a16:creationId xmlns:a16="http://schemas.microsoft.com/office/drawing/2014/main" id="{BF0A237D-320E-4A50-8F09-F5AC40DE36EE}"/>
                  </a:ext>
                </a:extLst>
              </p:cNvPr>
              <p:cNvSpPr txBox="1"/>
              <p:nvPr/>
            </p:nvSpPr>
            <p:spPr>
              <a:xfrm>
                <a:off x="6196714" y="3684058"/>
                <a:ext cx="1281046" cy="478763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Buy and own your licenses forever or just rent them!</a:t>
                </a:r>
              </a:p>
            </p:txBody>
          </p:sp>
        </p:grpSp>
        <p:sp>
          <p:nvSpPr>
            <p:cNvPr id="36" name="object 13">
              <a:extLst>
                <a:ext uri="{FF2B5EF4-FFF2-40B4-BE49-F238E27FC236}">
                  <a16:creationId xmlns:a16="http://schemas.microsoft.com/office/drawing/2014/main" id="{3A5E144B-B4A8-4F5F-A464-49AED6EFB254}"/>
                </a:ext>
              </a:extLst>
            </p:cNvPr>
            <p:cNvSpPr txBox="1"/>
            <p:nvPr/>
          </p:nvSpPr>
          <p:spPr>
            <a:xfrm>
              <a:off x="7926908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Per server</a:t>
              </a: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pricing</a:t>
              </a:r>
              <a:endPara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8233386" y="3808745"/>
              <a:ext cx="138895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Protect Unlimited number of Clients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8128800" y="3875191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8128800" y="4328937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A105594A-D868-47B6-8F74-5C64A43D3E1A}"/>
                </a:ext>
              </a:extLst>
            </p:cNvPr>
            <p:cNvSpPr txBox="1"/>
            <p:nvPr/>
          </p:nvSpPr>
          <p:spPr>
            <a:xfrm>
              <a:off x="9938696" y="3112810"/>
              <a:ext cx="1778446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4040E4"/>
                  </a:solidFill>
                  <a:latin typeface="Good Times Rg" panose="020B0605020000020001" pitchFamily="34" charset="0"/>
                  <a:cs typeface="Times New Roman"/>
                </a:rPr>
                <a:t>FREE TRIAL DOWNLOAD</a:t>
              </a: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3C67057-CECE-46DA-9F77-176C81AC1580}"/>
                </a:ext>
              </a:extLst>
            </p:cNvPr>
            <p:cNvGrpSpPr/>
            <p:nvPr/>
          </p:nvGrpSpPr>
          <p:grpSpPr>
            <a:xfrm>
              <a:off x="10140588" y="3808745"/>
              <a:ext cx="1177595" cy="170987"/>
              <a:chOff x="6092947" y="3374816"/>
              <a:chExt cx="1177595" cy="170987"/>
            </a:xfrm>
          </p:grpSpPr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BA05CEDF-E3CA-4D82-AA7D-CCD4D04E8E91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15 Days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A7D011-07DE-4F4B-A540-5D6AD3E8BC55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35AEBA0-A260-422A-93AB-625049108756}"/>
                </a:ext>
              </a:extLst>
            </p:cNvPr>
            <p:cNvGrpSpPr/>
            <p:nvPr/>
          </p:nvGrpSpPr>
          <p:grpSpPr>
            <a:xfrm>
              <a:off x="10140588" y="4141109"/>
              <a:ext cx="1177595" cy="170987"/>
              <a:chOff x="6092947" y="4147713"/>
              <a:chExt cx="1177595" cy="170987"/>
            </a:xfrm>
          </p:grpSpPr>
          <p:sp>
            <p:nvSpPr>
              <p:cNvPr id="56" name="object 19">
                <a:hlinkClick r:id="rId4"/>
                <a:extLst>
                  <a:ext uri="{FF2B5EF4-FFF2-40B4-BE49-F238E27FC236}">
                    <a16:creationId xmlns:a16="http://schemas.microsoft.com/office/drawing/2014/main" id="{4A59E00B-4DFA-4764-9FC4-F76634CCA952}"/>
                  </a:ext>
                </a:extLst>
              </p:cNvPr>
              <p:cNvSpPr txBox="1"/>
              <p:nvPr/>
            </p:nvSpPr>
            <p:spPr>
              <a:xfrm>
                <a:off x="6197534" y="4147713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u="sng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Test it Today!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7363A4-6E34-4E8A-946A-ECA5BC82E5B5}"/>
                  </a:ext>
                </a:extLst>
              </p:cNvPr>
              <p:cNvSpPr/>
              <p:nvPr/>
            </p:nvSpPr>
            <p:spPr>
              <a:xfrm>
                <a:off x="6092947" y="4214159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A882E7EB-7CB6-416C-B1C0-792E38E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42578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F238E9CF-C2AC-4671-A368-3980D074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78431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A4D81A98-0D31-4A18-A510-D030F81D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90219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</p:grpSp>
      <p:sp>
        <p:nvSpPr>
          <p:cNvPr id="4" name="object 19">
            <a:extLst>
              <a:ext uri="{FF2B5EF4-FFF2-40B4-BE49-F238E27FC236}">
                <a16:creationId xmlns:a16="http://schemas.microsoft.com/office/drawing/2014/main" id="{BEB8BE8C-7424-22CD-BB04-00A185F8B82A}"/>
              </a:ext>
            </a:extLst>
          </p:cNvPr>
          <p:cNvSpPr txBox="1"/>
          <p:nvPr/>
        </p:nvSpPr>
        <p:spPr>
          <a:xfrm>
            <a:off x="8216650" y="4264165"/>
            <a:ext cx="138895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Updates/Support included for a year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1B1BCE-6D70-1FD3-0E99-2AE7E1DACE4B}"/>
              </a:ext>
            </a:extLst>
          </p:cNvPr>
          <p:cNvSpPr txBox="1"/>
          <p:nvPr/>
        </p:nvSpPr>
        <p:spPr>
          <a:xfrm>
            <a:off x="1459274" y="3883597"/>
            <a:ext cx="384205" cy="2814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8A92EE-83C4-2AD8-B491-53C97BB49328}"/>
              </a:ext>
            </a:extLst>
          </p:cNvPr>
          <p:cNvSpPr txBox="1"/>
          <p:nvPr/>
        </p:nvSpPr>
        <p:spPr>
          <a:xfrm>
            <a:off x="1240666" y="4196585"/>
            <a:ext cx="10631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F99106"/>
                </a:solidFill>
                <a:latin typeface="Good Times Rg" panose="020B0605020000020001" pitchFamily="34" charset="0"/>
              </a:rPr>
              <a:t>$22</a:t>
            </a:r>
            <a:endParaRPr lang="en-US" sz="2400" dirty="0">
              <a:solidFill>
                <a:srgbClr val="F99106"/>
              </a:solidFill>
              <a:latin typeface="Good Times Rg" panose="020B0605020000020001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1ECB3D-EDD5-DC4F-8EB3-60A1B8E797EB}"/>
              </a:ext>
            </a:extLst>
          </p:cNvPr>
          <p:cNvSpPr txBox="1"/>
          <p:nvPr/>
        </p:nvSpPr>
        <p:spPr>
          <a:xfrm>
            <a:off x="2306583" y="4224806"/>
            <a:ext cx="2342842" cy="2814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per server - Monthly</a:t>
            </a:r>
          </a:p>
        </p:txBody>
      </p:sp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2B3FD5-1F28-0033-6ABC-770D7CFC7B15}"/>
              </a:ext>
            </a:extLst>
          </p:cNvPr>
          <p:cNvGrpSpPr/>
          <p:nvPr/>
        </p:nvGrpSpPr>
        <p:grpSpPr>
          <a:xfrm>
            <a:off x="2997782" y="3101416"/>
            <a:ext cx="6196435" cy="650033"/>
            <a:chOff x="1041820" y="2084864"/>
            <a:chExt cx="2187260" cy="2294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7B1EA0-5493-C9AF-A293-C68E2828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AF99E3-C71E-6ED5-A1B5-A25997B8A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Protect your Remote Connections and Keep 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your Servers Secure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4026983"/>
            <a:ext cx="5382936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Don’t Spend Time and Money Using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different technologies. </a:t>
            </a:r>
          </a:p>
          <a:p>
            <a:r>
              <a:rPr lang="en-US" sz="1600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Advanced Security has it all in one tool !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0041CF-CCDD-B7A2-2B02-583A1DFF997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DEA479-5886-C1E1-70D2-4034126CF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BF88DF6-A6D3-95FF-A300-A9D2477DD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61" name="Graphique 13">
            <a:extLst>
              <a:ext uri="{FF2B5EF4-FFF2-40B4-BE49-F238E27FC236}">
                <a16:creationId xmlns:a16="http://schemas.microsoft.com/office/drawing/2014/main" id="{87E3A907-D9B4-D2E5-3463-0E82C4617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6929" y="1522262"/>
            <a:ext cx="603898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62" name="ZoneTexte 34">
            <a:extLst>
              <a:ext uri="{FF2B5EF4-FFF2-40B4-BE49-F238E27FC236}">
                <a16:creationId xmlns:a16="http://schemas.microsoft.com/office/drawing/2014/main" id="{5009AD65-2B31-0C11-B590-1BDAFA5F0E3C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35FBABE-EC15-F01D-5999-282D92C03DFC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EC7198-6EAB-09FE-5EED-EAADD9D24A0F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37">
            <a:extLst>
              <a:ext uri="{FF2B5EF4-FFF2-40B4-BE49-F238E27FC236}">
                <a16:creationId xmlns:a16="http://schemas.microsoft.com/office/drawing/2014/main" id="{B766D6A6-A3CC-1432-0AA7-A49714C929BC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66" name="ZoneTexte 40">
              <a:extLst>
                <a:ext uri="{FF2B5EF4-FFF2-40B4-BE49-F238E27FC236}">
                  <a16:creationId xmlns:a16="http://schemas.microsoft.com/office/drawing/2014/main" id="{4DBBDBC1-28AA-9E08-2CD6-3C06015CBEB0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ECONOMIC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52ADDD4-F4BB-4ED9-4720-DF3C922D520E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8" name="Graphique 49">
            <a:extLst>
              <a:ext uri="{FF2B5EF4-FFF2-40B4-BE49-F238E27FC236}">
                <a16:creationId xmlns:a16="http://schemas.microsoft.com/office/drawing/2014/main" id="{BFF01DCB-9095-6A49-D31F-909ADC4DFC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690C0923-5016-F07E-FECB-69D985865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"/>
          <a:stretch/>
        </p:blipFill>
        <p:spPr>
          <a:xfrm>
            <a:off x="3383435" y="0"/>
            <a:ext cx="8808566" cy="687762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6871298" y="4639934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11577116" y="2167115"/>
            <a:ext cx="2108648" cy="227781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 Unique Tool for Remote Access Security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6814766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Full protection for Remote Desktop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infrastructures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09" y="4093233"/>
            <a:ext cx="4444691" cy="96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FIREWALL: </a:t>
            </a:r>
            <a:r>
              <a:rPr lang="en-US" sz="1200" dirty="0">
                <a:solidFill>
                  <a:srgbClr val="F99106"/>
                </a:solidFill>
                <a:latin typeface="Montserrat Medium" panose="00000600000000000000" pitchFamily="2" charset="0"/>
              </a:rPr>
              <a:t>Protect</a:t>
            </a: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 your network from external threats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SESSION SECURITY: Control user access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RANSOMWARE PROTECTION: Protect Corporate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0E10A-ECBD-9A88-049E-C41BAC768BB8}"/>
              </a:ext>
            </a:extLst>
          </p:cNvPr>
          <p:cNvGrpSpPr/>
          <p:nvPr/>
        </p:nvGrpSpPr>
        <p:grpSpPr>
          <a:xfrm>
            <a:off x="1455474" y="4151697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540963-1D90-8EA5-40D7-3366E9343B5D}"/>
              </a:ext>
            </a:extLst>
          </p:cNvPr>
          <p:cNvGrpSpPr/>
          <p:nvPr/>
        </p:nvGrpSpPr>
        <p:grpSpPr>
          <a:xfrm>
            <a:off x="1455474" y="4470108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005B8-C0C2-3CBD-8C6C-0A7AF8BA0B51}"/>
              </a:ext>
            </a:extLst>
          </p:cNvPr>
          <p:cNvGrpSpPr/>
          <p:nvPr/>
        </p:nvGrpSpPr>
        <p:grpSpPr>
          <a:xfrm>
            <a:off x="1456068" y="4788519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457FFE-5ABE-3A60-8450-E31D1AA25CF8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C5C5842-F859-7E97-9F7C-70CFAC694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4633EE-6014-17F7-5B2B-906D9917D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432291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AB2C5-1C89-7FAD-5371-36AE7F14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98CD298-11F3-2636-2771-7C0CBD71AD1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D537664E-DF25-9474-AE9D-057EE1A81557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6250518-0720-EAC4-3073-7845C71E3131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129336-2546-957C-8B45-BF2FF726418D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D31331C-52B0-83CC-4337-4362A55919AE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A0B4D5C-85E8-ADB9-1C42-971DCAB2E448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B585B4E-A51D-3221-597F-2B9181BA08B4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4271E4D-F390-DE47-3DD5-8BA7DC884ACC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F3C75D2D-0C73-01B3-D69C-DA109AB45F31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GEOGRAPHIC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72BC906E-CA29-60E4-7F9F-C497BD16AF66}"/>
              </a:ext>
            </a:extLst>
          </p:cNvPr>
          <p:cNvSpPr txBox="1"/>
          <p:nvPr/>
        </p:nvSpPr>
        <p:spPr>
          <a:xfrm>
            <a:off x="2307526" y="3752620"/>
            <a:ext cx="3294615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Allow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Connections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Based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on Location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Block Connections from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Anywhere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else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EB56E-4C8A-932D-58F9-5E368ED6A544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128277-6CCF-25D2-7598-A25E4E11C6A3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3C992C-66BA-2833-1510-55978ECB34A8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246F3F-8026-FBC0-281E-19ACC8AF2A82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B3622BF-F58D-3AFC-5A5A-44DC7ECFBF2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E3DC6D-0F1E-0DB8-780D-7B7B293B5F8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7992729-3305-0E40-12D7-9D96E1550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D7EA8-4BC2-D812-75B9-C45677E64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4849CC26-B8CE-D886-6282-97C2FB47B860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All the ESSENTIAL Protections </a:t>
            </a:r>
            <a:b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Your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Remote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Desktop Servers!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812241-C574-F2EA-736B-C14E34ECD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069" y="476109"/>
            <a:ext cx="9797141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2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366065"/>
            <a:ext cx="316630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BRUTE-FORCE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5" y="3752620"/>
            <a:ext cx="3435079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Detect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Failed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Connection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Attempts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Block IP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Addresses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after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Failed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Attempts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B899D-E0C4-0A8B-5657-A3922F389C2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5BF34-373B-CEB1-6CA5-AA763A0A7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C90498-A167-F5FD-2B56-96008A89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EDC5C186-8169-BE06-E5A6-46D00D0F3529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All the ESSENTIAL Protections </a:t>
            </a:r>
            <a:b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Your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Remote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Desktop Servers!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AE8C7D-38D6-3C2C-012C-2C64CACF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16" y="481716"/>
            <a:ext cx="9797141" cy="6857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62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B80B-B974-8DF8-1131-16FDF032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C6B874A-3280-5C4E-4E3F-67C5AA0D694F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9094C01-F22A-D08B-30A1-E7CC7C76576E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63B5240-E082-AF2E-0850-ADEDDC11B630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ED3C13-BBCA-B648-7566-E2681A7817F1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C089629-A86B-298D-B190-BD72FE8D3C74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9769CEB-F0FC-E49D-3D8A-D7EBC6995BD7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B0ED23-BCD4-3A24-0E1A-AA917C5CFB9C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264F51D-BC5E-FEF3-4B3A-4469CE459159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245EF3FD-922E-AF5A-B732-3CEA708F344B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Hacker IP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A57F7BCB-484B-5448-93F6-AD16F5BEF75E}"/>
              </a:ext>
            </a:extLst>
          </p:cNvPr>
          <p:cNvSpPr txBox="1"/>
          <p:nvPr/>
        </p:nvSpPr>
        <p:spPr>
          <a:xfrm>
            <a:off x="2307525" y="3752620"/>
            <a:ext cx="3400575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Protect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Servers Against Hackers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Attacks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Automatically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Block More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than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564 Millions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Malicious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IPs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from Day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98A79-B15C-A9CB-36C8-0E6D820CDB94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2500C1-4C4D-4C51-1FFA-2FBE2ECF1369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C3315B2-CE5A-729E-5A23-C861F0481159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770C00-5457-A628-2857-121F06E13F53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DD6D98-3BAA-F27B-D164-FAFB1B99C0ED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6BF245-E250-9AB9-0EFF-54532451E9D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847632-08E6-F775-CAFB-A0E1D5DE9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E4DAB9-2507-8B34-A2DF-980E3F9C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77554981-108A-8902-176E-3E6336090CCF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All the ESSENTIAL Protections </a:t>
            </a:r>
            <a:b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Your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Remote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Desktop Servers!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3C2F2B-D90E-86D5-52CF-026BB0496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15" y="481716"/>
            <a:ext cx="9797141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44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D4177C-AAB0-B801-0E0D-653DD7F6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5086" y="386025"/>
            <a:ext cx="9797142" cy="6857999"/>
          </a:xfrm>
          <a:prstGeom prst="rect">
            <a:avLst/>
          </a:prstGeom>
        </p:spPr>
      </p:pic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0" y="3815025"/>
            <a:ext cx="3450571" cy="4608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 err="1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RestrICt</a:t>
            </a: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 </a:t>
            </a:r>
            <a:r>
              <a:rPr lang="fr-FR" sz="1400" spc="40" dirty="0" err="1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Working</a:t>
            </a: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 </a:t>
            </a:r>
            <a:r>
              <a:rPr lang="fr-FR" sz="1400" spc="40" dirty="0" err="1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hours</a:t>
            </a:r>
            <a:endParaRPr lang="fr-FR" sz="1400" spc="40" dirty="0">
              <a:solidFill>
                <a:srgbClr val="FC9204"/>
              </a:solidFill>
              <a:latin typeface="Good Times Rg" panose="020B0605020000020001" pitchFamily="34" charset="0"/>
              <a:cs typeface="Times New Roman"/>
            </a:endParaRPr>
          </a:p>
          <a:p>
            <a:pPr marL="16933">
              <a:spcBef>
                <a:spcPts val="133"/>
              </a:spcBef>
            </a:pPr>
            <a:endParaRPr lang="fr-FR" sz="1400" spc="40" dirty="0">
              <a:solidFill>
                <a:srgbClr val="FC9204"/>
              </a:solidFill>
              <a:latin typeface="Good Times Rg" panose="020B0605020000020001" pitchFamily="34" charset="0"/>
              <a:cs typeface="Times New Roman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450571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Set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Working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Hours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per User/Group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Automatically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Close Sessions and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Prevent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Logins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Outside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of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Working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Hours</a:t>
            </a:r>
            <a:endParaRPr lang="fr-FR" sz="1200" spc="33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All the ESSENTIAL Protections </a:t>
            </a:r>
            <a:b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Your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Remote</a:t>
            </a:r>
            <a:r>
              <a:rPr lang="fr-FR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Desktop Servers!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EBFBEC-D1EC-9496-BEAA-BA9C2A2AC8E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2A6F1D-531B-083D-F563-54259F75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F87AAE-B6E4-E9F9-A812-1E5624CEE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31" name="ZoneTexte 27">
            <a:extLst>
              <a:ext uri="{FF2B5EF4-FFF2-40B4-BE49-F238E27FC236}">
                <a16:creationId xmlns:a16="http://schemas.microsoft.com/office/drawing/2014/main" id="{6783FE16-EB97-7011-1164-C7CEFEEEB1C6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ZoneTexte 28">
            <a:extLst>
              <a:ext uri="{FF2B5EF4-FFF2-40B4-BE49-F238E27FC236}">
                <a16:creationId xmlns:a16="http://schemas.microsoft.com/office/drawing/2014/main" id="{55B70475-5680-734B-369E-530CBCAAC76D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3" name="Connecteur droit 7">
            <a:extLst>
              <a:ext uri="{FF2B5EF4-FFF2-40B4-BE49-F238E27FC236}">
                <a16:creationId xmlns:a16="http://schemas.microsoft.com/office/drawing/2014/main" id="{74971E52-5E38-B7B5-92C0-D6C43B9D4D99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29">
            <a:extLst>
              <a:ext uri="{FF2B5EF4-FFF2-40B4-BE49-F238E27FC236}">
                <a16:creationId xmlns:a16="http://schemas.microsoft.com/office/drawing/2014/main" id="{5362AB3F-532B-AC39-8A20-B2526E935560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SECURE sessions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Set RDS Group Policy in One Click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Select from 3 Standard Security Levels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ABD16DA-B3D8-C85B-5A72-6130117C9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3599" y="386025"/>
            <a:ext cx="9797142" cy="6857999"/>
          </a:xfrm>
          <a:prstGeom prst="rect">
            <a:avLst/>
          </a:prstGeom>
        </p:spPr>
      </p:pic>
      <p:sp>
        <p:nvSpPr>
          <p:cNvPr id="34" name="ZoneTexte 27">
            <a:extLst>
              <a:ext uri="{FF2B5EF4-FFF2-40B4-BE49-F238E27FC236}">
                <a16:creationId xmlns:a16="http://schemas.microsoft.com/office/drawing/2014/main" id="{A8BB3888-E295-E8C5-C81E-4572A1FB729A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ZoneTexte 28">
            <a:extLst>
              <a:ext uri="{FF2B5EF4-FFF2-40B4-BE49-F238E27FC236}">
                <a16:creationId xmlns:a16="http://schemas.microsoft.com/office/drawing/2014/main" id="{EA7BBFD7-BEC9-0EF4-6E1C-BCEFFFCB57D4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eur droit 7">
            <a:extLst>
              <a:ext uri="{FF2B5EF4-FFF2-40B4-BE49-F238E27FC236}">
                <a16:creationId xmlns:a16="http://schemas.microsoft.com/office/drawing/2014/main" id="{C8031399-2B6A-868D-FE88-2B6BDEA30754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29">
            <a:extLst>
              <a:ext uri="{FF2B5EF4-FFF2-40B4-BE49-F238E27FC236}">
                <a16:creationId xmlns:a16="http://schemas.microsoft.com/office/drawing/2014/main" id="{952E5488-2A34-36CC-17E4-347A596FA64C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69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PERMISSIONS MANAGEMENT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Inspect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Windows User Permissions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Edit Permissions per User or Group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2C78A94-23AE-2F81-0B18-E86844F98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5086" y="386025"/>
            <a:ext cx="9797142" cy="6857999"/>
          </a:xfrm>
          <a:prstGeom prst="rect">
            <a:avLst/>
          </a:prstGeom>
        </p:spPr>
      </p:pic>
      <p:sp>
        <p:nvSpPr>
          <p:cNvPr id="26" name="ZoneTexte 27">
            <a:extLst>
              <a:ext uri="{FF2B5EF4-FFF2-40B4-BE49-F238E27FC236}">
                <a16:creationId xmlns:a16="http://schemas.microsoft.com/office/drawing/2014/main" id="{ECBF2113-09F7-0787-E4D5-403A4122FA3C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ZoneTexte 28">
            <a:extLst>
              <a:ext uri="{FF2B5EF4-FFF2-40B4-BE49-F238E27FC236}">
                <a16:creationId xmlns:a16="http://schemas.microsoft.com/office/drawing/2014/main" id="{36F79613-F348-14B0-EFD1-570073596AB1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7">
            <a:extLst>
              <a:ext uri="{FF2B5EF4-FFF2-40B4-BE49-F238E27FC236}">
                <a16:creationId xmlns:a16="http://schemas.microsoft.com/office/drawing/2014/main" id="{88C7E783-94C1-C52F-1B2F-D5222ACA4FF6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29">
            <a:extLst>
              <a:ext uri="{FF2B5EF4-FFF2-40B4-BE49-F238E27FC236}">
                <a16:creationId xmlns:a16="http://schemas.microsoft.com/office/drawing/2014/main" id="{F187F0C3-8D00-4A69-6157-81D15E2E2479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69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554</Words>
  <Application>Microsoft Office PowerPoint</Application>
  <PresentationFormat>Grand écran</PresentationFormat>
  <Paragraphs>118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Good Times Rg</vt:lpstr>
      <vt:lpstr>Calibri Light</vt:lpstr>
      <vt:lpstr>Montserrat Bold</vt:lpstr>
      <vt:lpstr>Calibri</vt:lpstr>
      <vt:lpstr>Arial</vt:lpstr>
      <vt:lpstr>Montserrat</vt:lpstr>
      <vt:lpstr>Montserrat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93</cp:revision>
  <dcterms:created xsi:type="dcterms:W3CDTF">2022-01-11T13:17:39Z</dcterms:created>
  <dcterms:modified xsi:type="dcterms:W3CDTF">2025-06-19T20:07:27Z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27553857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